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58" r:id="rId18"/>
    <p:sldId id="259" r:id="rId19"/>
    <p:sldId id="264" r:id="rId20"/>
    <p:sldId id="265" r:id="rId21"/>
    <p:sldId id="260" r:id="rId22"/>
    <p:sldId id="261" r:id="rId23"/>
    <p:sldId id="262" r:id="rId24"/>
    <p:sldId id="266" r:id="rId25"/>
    <p:sldId id="269" r:id="rId26"/>
    <p:sldId id="27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p:cViewPr varScale="1">
        <p:scale>
          <a:sx n="69" d="100"/>
          <a:sy n="69" d="100"/>
        </p:scale>
        <p:origin x="110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8987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1324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701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13896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1913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48235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46277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4456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8065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856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4022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9146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99012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9066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1244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2134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21.05.2024</a:t>
            </a:fld>
            <a:endParaRPr lang="ru-RU"/>
          </a:p>
        </p:txBody>
      </p:sp>
      <p:sp>
        <p:nvSpPr>
          <p:cNvPr id="6" name="Footer Placeholder 5"/>
          <p:cNvSpPr>
            <a:spLocks noGrp="1"/>
          </p:cNvSpPr>
          <p:nvPr>
            <p:ph type="ftr" sz="quarter" idx="11"/>
          </p:nvPr>
        </p:nvSpPr>
        <p:spPr>
          <a:xfrm>
            <a:off x="533400" y="6172200"/>
            <a:ext cx="5811724" cy="365125"/>
          </a:xfrm>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7516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B106E36-FD25-4E2D-B0AA-010F637433A0}" type="datetimeFigureOut">
              <a:rPr lang="ru-RU" smtClean="0"/>
              <a:pPr/>
              <a:t>21.05.2024</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1125222057"/>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Картинки по запросу Безопасность детей забота родителей"/>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66803" y="242176"/>
            <a:ext cx="8473567" cy="6355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539552" y="5517232"/>
            <a:ext cx="8280920" cy="1080120"/>
          </a:xfrm>
        </p:spPr>
        <p:txBody>
          <a:bodyPr>
            <a:normAutofit/>
          </a:bodyPr>
          <a:lstStyle/>
          <a:p>
            <a:endParaRPr lang="ru-RU" dirty="0" smtClean="0"/>
          </a:p>
          <a:p>
            <a:r>
              <a:rPr lang="ru-RU" sz="2000" dirty="0" smtClean="0">
                <a:solidFill>
                  <a:srgbClr val="002060"/>
                </a:solidFill>
                <a:latin typeface="Times New Roman" panose="02020603050405020304" pitchFamily="18" charset="0"/>
                <a:cs typeface="Times New Roman" panose="02020603050405020304" pitchFamily="18" charset="0"/>
              </a:rPr>
              <a:t>Воспитатель: Сапунова Наталья Леонидовна</a:t>
            </a:r>
            <a:r>
              <a:rPr lang="ru-RU" sz="2000" dirty="0" smtClean="0">
                <a:solidFill>
                  <a:srgbClr val="002060"/>
                </a:solidFill>
              </a:rPr>
              <a:t>.</a:t>
            </a:r>
          </a:p>
        </p:txBody>
      </p:sp>
    </p:spTree>
  </p:cSld>
  <p:clrMapOvr>
    <a:masterClrMapping/>
  </p:clrMapOvr>
  <p:transition>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692696"/>
            <a:ext cx="7759774" cy="5484267"/>
          </a:xfrm>
        </p:spPr>
        <p:txBody>
          <a:bodyPr>
            <a:noAutofit/>
          </a:bodyPr>
          <a:lstStyle/>
          <a:p>
            <a:r>
              <a:rPr lang="ru-RU"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Отпуская ребенка гулять, предупредите его о наиболее опасных местах во дворе (подвалы, чердаки, стоящие машины). Играя в прятки, не стоит прятаться за стоящей машиной, она может неожиданно поехать, не стоит заходить в подвал, там может поджидать свою жертву насильник, или собралась пьяная компания, или просто подвал могут закрыть.</a:t>
            </a:r>
          </a:p>
          <a:p>
            <a:r>
              <a:rPr lang="ru-RU"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Если ребенок неожиданно исчез со двора, предварительно постарайтесь узнать у тех с кем он вместе был, куда и с кем он пошел. </a:t>
            </a:r>
            <a:endParaRPr lang="ru-RU" sz="2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515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115616" y="692696"/>
            <a:ext cx="7011267" cy="56268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814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260648"/>
            <a:ext cx="7615758" cy="2664297"/>
          </a:xfrm>
        </p:spPr>
        <p:txBody>
          <a:bodyPr>
            <a:normAutofit/>
          </a:bodyPr>
          <a:lstStyle/>
          <a:p>
            <a:r>
              <a:rPr lang="ru-RU" sz="28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разрешайте ребенку играть с чужими животными, собаки часто реагируют агрессивно на чужих людей. Ребенок, играющий с животными, должен быть под постоянным вашим присмотром</a:t>
            </a:r>
            <a:r>
              <a:rPr lang="ru-RU" sz="28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ru-RU" sz="280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051720" y="2636912"/>
            <a:ext cx="5083381" cy="4027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7003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32656"/>
            <a:ext cx="8215064" cy="1584176"/>
          </a:xfrm>
        </p:spPr>
        <p:txBody>
          <a:bodyPr>
            <a:noAutofit/>
          </a:bodyPr>
          <a:lstStyle/>
          <a:p>
            <a:pPr algn="ctr"/>
            <a:r>
              <a:rPr lang="ru-RU"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Дополнительные рекомендации для родителей.</a:t>
            </a:r>
            <a:br>
              <a:rPr lang="ru-RU"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7584" y="1988840"/>
            <a:ext cx="7992888" cy="4608512"/>
          </a:xfrm>
        </p:spPr>
        <p:txBody>
          <a:bodyPr>
            <a:normAutofit/>
          </a:bodyPr>
          <a:lstStyle/>
          <a:p>
            <a:r>
              <a:rPr lang="ru-RU" sz="3200" b="1" dirty="0">
                <a:solidFill>
                  <a:srgbClr val="C00000"/>
                </a:solidFill>
                <a:latin typeface="Times New Roman" panose="02020603050405020304" pitchFamily="18" charset="0"/>
                <a:cs typeface="Times New Roman" panose="02020603050405020304" pitchFamily="18" charset="0"/>
              </a:rPr>
              <a:t>Создайте собственный информационный банк данных на своего ребенка. Случаи похищений детей далеко не редкость в наше время, да и ребенок может попросту заблудиться. Поэтому почаще фотографируйте своих детей особенно крупным планом и во весь рост. </a:t>
            </a:r>
            <a:endParaRPr lang="ru-RU" sz="3200" dirty="0">
              <a:solidFill>
                <a:srgbClr val="C00000"/>
              </a:solidFill>
              <a:latin typeface="Times New Roman" panose="02020603050405020304" pitchFamily="18" charset="0"/>
              <a:cs typeface="Times New Roman" panose="02020603050405020304" pitchFamily="18" charset="0"/>
            </a:endParaRPr>
          </a:p>
          <a:p>
            <a:endParaRPr lang="ru-RU"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4157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620688"/>
            <a:ext cx="8424936" cy="5556275"/>
          </a:xfrm>
        </p:spPr>
        <p:txBody>
          <a:bodyPr>
            <a:noAutofit/>
          </a:bodyPr>
          <a:lstStyle/>
          <a:p>
            <a:pPr lvl="0"/>
            <a:r>
              <a:rPr lang="ru-RU" sz="2800" b="1" dirty="0">
                <a:solidFill>
                  <a:srgbClr val="7030A0"/>
                </a:solidFill>
                <a:latin typeface="Times New Roman" panose="02020603050405020304" pitchFamily="18" charset="0"/>
                <a:cs typeface="Times New Roman" panose="02020603050405020304" pitchFamily="18" charset="0"/>
              </a:rPr>
              <a:t>Не выпускайте детей на улице с дорогими вещами и ценностями </a:t>
            </a:r>
            <a:r>
              <a:rPr lang="ru-RU" sz="2800" b="1" dirty="0" smtClean="0">
                <a:solidFill>
                  <a:srgbClr val="7030A0"/>
                </a:solidFill>
                <a:latin typeface="Times New Roman" panose="02020603050405020304" pitchFamily="18" charset="0"/>
                <a:cs typeface="Times New Roman" panose="02020603050405020304" pitchFamily="18" charset="0"/>
              </a:rPr>
              <a:t>( </a:t>
            </a:r>
            <a:r>
              <a:rPr lang="ru-RU" sz="2800" b="1" dirty="0">
                <a:solidFill>
                  <a:srgbClr val="7030A0"/>
                </a:solidFill>
                <a:latin typeface="Times New Roman" panose="02020603050405020304" pitchFamily="18" charset="0"/>
                <a:cs typeface="Times New Roman" panose="02020603050405020304" pitchFamily="18" charset="0"/>
              </a:rPr>
              <a:t>золотые украшения, броская и дорогая одежда могут оказаться чересчур притягательным объектом криминального посягательства).</a:t>
            </a:r>
          </a:p>
          <a:p>
            <a:r>
              <a:rPr lang="ru-RU" sz="2800" b="1" dirty="0">
                <a:solidFill>
                  <a:srgbClr val="7030A0"/>
                </a:solidFill>
                <a:latin typeface="Times New Roman" panose="02020603050405020304" pitchFamily="18" charset="0"/>
                <a:cs typeface="Times New Roman" panose="02020603050405020304" pitchFamily="18" charset="0"/>
              </a:rPr>
              <a:t>Научите детей правильно запирать дверь квартиры снаружи и изнутри, а также научите его правильно носить ключи и карманные деньги. Внушите им, что никто и никогда не может прийти в дом от вашего имени с просьбой приютить на ночлег, отдать какую-то вещь или сумку и пр. Ребенок никогда не должен открывать дверь незнакомым лицам.</a:t>
            </a:r>
            <a:endParaRPr lang="ru-RU"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204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260648"/>
            <a:ext cx="7831782" cy="6597352"/>
          </a:xfrm>
        </p:spPr>
        <p:txBody>
          <a:bodyPr>
            <a:normAutofit fontScale="77500" lnSpcReduction="20000"/>
          </a:bodyPr>
          <a:lstStyle/>
          <a:p>
            <a:pPr lvl="0">
              <a:lnSpc>
                <a:spcPct val="120000"/>
              </a:lnSpc>
            </a:pPr>
            <a:r>
              <a:rPr lang="ru-RU" sz="31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чтобы </a:t>
            </a:r>
            <a:r>
              <a:rPr lang="ru-RU" sz="3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уберечь ребенка от столкновения с маньяками, насильниками и прочими правонарушителями обучите детей:</a:t>
            </a:r>
            <a:endParaRPr lang="ru-RU" sz="3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nSpc>
                <a:spcPct val="120000"/>
              </a:lnSpc>
            </a:pPr>
            <a:r>
              <a:rPr lang="ru-RU" sz="3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общение с незнакомыми людьми ограничить только дружескими приветствиями. На все предложения незнакомых отвечать: "Нет!" - и немедленно уходить от них</a:t>
            </a:r>
            <a:r>
              <a:rPr lang="ru-RU" sz="31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nSpc>
                <a:spcPct val="120000"/>
              </a:lnSpc>
            </a:pPr>
            <a:r>
              <a:rPr lang="ru-RU" sz="31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поддаваться на уговоры незнакомцев, даже если они знают или зовут ребенка по имени. Отнюдь не всех старших надо слушаться. Только родители, родственники или близкие друзья семьи имеют право на послушание. Если ребенок увидел преследующего его незнакомца, то при отсутствии близких, пусть, не стесняясь, подходит к прохожим, внушающим доверие, и просит защиты и помощи. Научить его этому - ваша задача</a:t>
            </a:r>
            <a:r>
              <a:rPr lang="ru-RU" sz="31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31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endParaRPr lang="ru-RU"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959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764704"/>
            <a:ext cx="7831782" cy="5412259"/>
          </a:xfrm>
        </p:spPr>
        <p:txBody>
          <a:bodyPr>
            <a:normAutofit lnSpcReduction="10000"/>
          </a:bodyPr>
          <a:lstStyle/>
          <a:p>
            <a:pPr lvl="0"/>
            <a: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 в коем случае и никуда не ходить с незнакомыми, будь это "взрослые" дяди или дворовая компания.,</a:t>
            </a:r>
            <a:endParaRPr lang="ru-RU" sz="3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входить с незнакомым человеком в лифт.,</a:t>
            </a:r>
            <a:endParaRPr lang="ru-RU" sz="3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садиться в машину к незнакомым лицам.,</a:t>
            </a:r>
            <a:endParaRPr lang="ru-RU" sz="3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никогда не принимать подарки от незнакомцев без разрешения родителей. </a:t>
            </a:r>
            <a:endParaRPr lang="ru-RU" sz="3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653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694" y="192060"/>
            <a:ext cx="7957729" cy="860676"/>
          </a:xfrm>
        </p:spPr>
        <p:txBody>
          <a:bodyPr>
            <a:normAutofit/>
          </a:bodyPr>
          <a:lstStyle/>
          <a:p>
            <a:pPr algn="ctr"/>
            <a:r>
              <a:rPr lang="ru-RU" sz="2400" b="1" u="sng" dirty="0" smtClean="0">
                <a:solidFill>
                  <a:srgbClr val="FF0000"/>
                </a:solidFill>
                <a:latin typeface="Bookman Old Style" pitchFamily="18" charset="0"/>
              </a:rPr>
              <a:t>Какие опасности подстерегают ребёнка?</a:t>
            </a:r>
            <a:endParaRPr lang="ru-RU" sz="2400" u="sng" dirty="0">
              <a:solidFill>
                <a:srgbClr val="FF0000"/>
              </a:solidFill>
            </a:endParaRPr>
          </a:p>
        </p:txBody>
      </p:sp>
      <p:sp>
        <p:nvSpPr>
          <p:cNvPr id="5" name="Прямоугольник 4"/>
          <p:cNvSpPr/>
          <p:nvPr/>
        </p:nvSpPr>
        <p:spPr>
          <a:xfrm>
            <a:off x="430693" y="476673"/>
            <a:ext cx="7957729" cy="2554545"/>
          </a:xfrm>
          <a:prstGeom prst="rect">
            <a:avLst/>
          </a:prstGeom>
        </p:spPr>
        <p:txBody>
          <a:bodyPr wrap="square">
            <a:spAutoFit/>
          </a:bodyPr>
          <a:lstStyle/>
          <a:p>
            <a:pPr algn="ctr"/>
            <a:endParaRPr lang="ru-RU" sz="2000" dirty="0" smtClean="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ru-RU" sz="2000"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ru-RU" sz="2400" b="1" dirty="0" smtClean="0">
                <a:solidFill>
                  <a:srgbClr val="002060"/>
                </a:solidFill>
                <a:latin typeface="Times New Roman" panose="02020603050405020304" pitchFamily="18" charset="0"/>
                <a:cs typeface="Times New Roman" panose="02020603050405020304" pitchFamily="18" charset="0"/>
              </a:rPr>
              <a:t>Маленькому исследователю мир кажется огромным. Каждый день малыш открывает для себя что-то новое, сталкиваясь с препятствиями и неудачами, достигая новых результатов и побед. Давайте посмотрим, какие опасности таит в себе мир, окружающий дошкольника.</a:t>
            </a: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7" name="Picture 2" descr="Картинки по запросу картинки о безопасности детей"/>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3284984"/>
            <a:ext cx="2278678" cy="3286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6" descr="Картинки по запросу ребёнок упал с качели"/>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7222" y="3717032"/>
            <a:ext cx="3008235" cy="22962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Картинки по запросу ребёнок потерялся картинки"/>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72806" y="4318149"/>
            <a:ext cx="3744416" cy="23386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7539608" cy="692696"/>
          </a:xfrm>
        </p:spPr>
        <p:txBody>
          <a:bodyPr>
            <a:normAutofit fontScale="90000"/>
          </a:bodyPr>
          <a:lstStyle/>
          <a:p>
            <a:pPr algn="ctr"/>
            <a:r>
              <a:rPr lang="ru-RU" sz="2200" b="1" i="1" dirty="0" smtClean="0">
                <a:solidFill>
                  <a:srgbClr val="FF0000"/>
                </a:solidFill>
                <a:latin typeface="Bookman Old Style" pitchFamily="18" charset="0"/>
              </a:rPr>
              <a:t/>
            </a:r>
            <a:br>
              <a:rPr lang="ru-RU" sz="2200" b="1" i="1" dirty="0" smtClean="0">
                <a:solidFill>
                  <a:srgbClr val="FF0000"/>
                </a:solidFill>
                <a:latin typeface="Bookman Old Style" pitchFamily="18" charset="0"/>
              </a:rPr>
            </a:br>
            <a:r>
              <a:rPr lang="ru-RU" sz="2200" b="1" i="1" dirty="0" smtClean="0">
                <a:solidFill>
                  <a:srgbClr val="FF0000"/>
                </a:solidFill>
                <a:latin typeface="Bookman Old Style" pitchFamily="18" charset="0"/>
              </a:rPr>
              <a:t>Ребёнок один дома.</a:t>
            </a:r>
            <a:endParaRPr lang="ru-RU" b="1" dirty="0">
              <a:solidFill>
                <a:srgbClr val="FF0000"/>
              </a:solidFill>
            </a:endParaRPr>
          </a:p>
        </p:txBody>
      </p:sp>
      <p:sp>
        <p:nvSpPr>
          <p:cNvPr id="3" name="Прямоугольник 2"/>
          <p:cNvSpPr/>
          <p:nvPr/>
        </p:nvSpPr>
        <p:spPr>
          <a:xfrm>
            <a:off x="179512" y="980728"/>
            <a:ext cx="8784975" cy="1631216"/>
          </a:xfrm>
          <a:prstGeom prst="rect">
            <a:avLst/>
          </a:prstGeom>
        </p:spPr>
        <p:txBody>
          <a:bodyPr wrap="square">
            <a:spAutoFit/>
          </a:bodyPr>
          <a:lstStyle/>
          <a:p>
            <a:pPr lvl="1"/>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В каком возрасте ребёнка уже можно оставлять одного? Тут всё индивидуально. Имеет важность возраст ребёнка, уровень его самостоятельности и степень вашего доверия ему. Как только вы решили приучать ребёнка оставаться на какое-то время одному дома, обратите внимание на некоторые важные детали:</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146" name="Picture 2" descr="Картинки по запросу Безопасность детей забота родителе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3708" y="4941168"/>
            <a:ext cx="2447925" cy="18669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2611944"/>
            <a:ext cx="6552728" cy="3693319"/>
          </a:xfrm>
          <a:prstGeom prst="rect">
            <a:avLst/>
          </a:prstGeom>
          <a:solidFill>
            <a:schemeClr val="bg1"/>
          </a:solidFill>
        </p:spPr>
        <p:txBody>
          <a:bodyPr wrap="square">
            <a:spAutoFit/>
          </a:bodyPr>
          <a:lstStyle/>
          <a:p>
            <a:pPr marL="285750" indent="-285750">
              <a:buFont typeface="Wingdings" panose="05000000000000000000" pitchFamily="2" charset="2"/>
              <a:buChar char="§"/>
            </a:pPr>
            <a:r>
              <a:rPr lang="ru-RU" b="1" i="1" dirty="0" smtClean="0">
                <a:solidFill>
                  <a:srgbClr val="C00000"/>
                </a:solidFill>
                <a:effectLst>
                  <a:outerShdw blurRad="38100" dist="38100" dir="2700000" algn="tl">
                    <a:srgbClr val="000000">
                      <a:alpha val="43137"/>
                    </a:srgbClr>
                  </a:outerShdw>
                </a:effectLst>
                <a:latin typeface="Bookman Old Style" pitchFamily="18" charset="0"/>
              </a:rPr>
              <a:t>Учите запоминать и произносить своё имя, </a:t>
            </a:r>
          </a:p>
          <a:p>
            <a:r>
              <a:rPr lang="ru-RU" b="1" i="1" dirty="0" smtClean="0">
                <a:solidFill>
                  <a:srgbClr val="C00000"/>
                </a:solidFill>
                <a:effectLst>
                  <a:outerShdw blurRad="38100" dist="38100" dir="2700000" algn="tl">
                    <a:srgbClr val="000000">
                      <a:alpha val="43137"/>
                    </a:srgbClr>
                  </a:outerShdw>
                </a:effectLst>
                <a:latin typeface="Bookman Old Style" pitchFamily="18" charset="0"/>
              </a:rPr>
              <a:t>а также имена родителей, адрес, номер телефона. </a:t>
            </a:r>
          </a:p>
          <a:p>
            <a:pPr marL="285750" indent="-285750">
              <a:buFont typeface="Wingdings" panose="05000000000000000000" pitchFamily="2" charset="2"/>
              <a:buChar char="§"/>
            </a:pPr>
            <a:r>
              <a:rPr lang="ru-RU" b="1" i="1" dirty="0" smtClean="0">
                <a:solidFill>
                  <a:srgbClr val="C00000"/>
                </a:solidFill>
                <a:effectLst>
                  <a:outerShdw blurRad="38100" dist="38100" dir="2700000" algn="tl">
                    <a:srgbClr val="000000">
                      <a:alpha val="43137"/>
                    </a:srgbClr>
                  </a:outerShdw>
                </a:effectLst>
                <a:latin typeface="Bookman Old Style" pitchFamily="18" charset="0"/>
              </a:rPr>
              <a:t>Поместите опасные для ребёнка предметы в недоступную для него зону (лекарства, бытовую химию, режущие предметы, спички). </a:t>
            </a:r>
          </a:p>
          <a:p>
            <a:pPr marL="285750" indent="-285750">
              <a:buFont typeface="Wingdings" panose="05000000000000000000" pitchFamily="2" charset="2"/>
              <a:buChar char="§"/>
            </a:pPr>
            <a:r>
              <a:rPr lang="ru-RU" b="1" i="1" dirty="0" smtClean="0">
                <a:solidFill>
                  <a:srgbClr val="C00000"/>
                </a:solidFill>
                <a:effectLst>
                  <a:outerShdw blurRad="38100" dist="38100" dir="2700000" algn="tl">
                    <a:srgbClr val="000000">
                      <a:alpha val="43137"/>
                    </a:srgbClr>
                  </a:outerShdw>
                </a:effectLst>
                <a:latin typeface="Bookman Old Style" pitchFamily="18" charset="0"/>
              </a:rPr>
              <a:t>Перед уходом проверяйте, выключили ли вы газ и электроприборы.</a:t>
            </a:r>
          </a:p>
          <a:p>
            <a:pPr marL="285750" indent="-285750">
              <a:buFont typeface="Wingdings" panose="05000000000000000000" pitchFamily="2" charset="2"/>
              <a:buChar char="§"/>
            </a:pPr>
            <a:r>
              <a:rPr lang="ru-RU" b="1" i="1" dirty="0" smtClean="0">
                <a:solidFill>
                  <a:srgbClr val="C00000"/>
                </a:solidFill>
                <a:effectLst>
                  <a:outerShdw blurRad="38100" dist="38100" dir="2700000" algn="tl">
                    <a:srgbClr val="000000">
                      <a:alpha val="43137"/>
                    </a:srgbClr>
                  </a:outerShdw>
                </a:effectLst>
                <a:latin typeface="Bookman Old Style" pitchFamily="18" charset="0"/>
              </a:rPr>
              <a:t>Объясните, как опасны для ребёнка спички и розетки. </a:t>
            </a:r>
          </a:p>
          <a:p>
            <a:pPr marL="285750" indent="-285750">
              <a:buFont typeface="Wingdings" panose="05000000000000000000" pitchFamily="2" charset="2"/>
              <a:buChar char="§"/>
            </a:pPr>
            <a:r>
              <a:rPr lang="ru-RU" b="1" i="1" dirty="0" smtClean="0">
                <a:solidFill>
                  <a:srgbClr val="C00000"/>
                </a:solidFill>
                <a:effectLst>
                  <a:outerShdw blurRad="38100" dist="38100" dir="2700000" algn="tl">
                    <a:srgbClr val="000000">
                      <a:alpha val="43137"/>
                    </a:srgbClr>
                  </a:outerShdw>
                </a:effectLst>
                <a:latin typeface="Bookman Old Style" pitchFamily="18" charset="0"/>
              </a:rPr>
              <a:t>Выходя, тщательно закрывайте окна, балконы и входную дверь. Объясните ребёнку, что нельзя открывать дверь незнакомцам</a:t>
            </a:r>
            <a:r>
              <a:rPr lang="ru-RU" b="1" i="1" dirty="0" smtClean="0">
                <a:effectLst>
                  <a:outerShdw blurRad="38100" dist="38100" dir="2700000" algn="tl">
                    <a:srgbClr val="000000">
                      <a:alpha val="43137"/>
                    </a:srgbClr>
                  </a:outerShdw>
                </a:effectLst>
                <a:latin typeface="Bookman Old Style" pitchFamily="18" charset="0"/>
              </a:rPr>
              <a:t>.</a:t>
            </a:r>
            <a:endParaRPr lang="ru-RU" b="1" i="1" dirty="0">
              <a:effectLst>
                <a:outerShdw blurRad="38100" dist="38100" dir="2700000" algn="tl">
                  <a:srgbClr val="000000">
                    <a:alpha val="43137"/>
                  </a:srgbClr>
                </a:outerShdw>
              </a:effectLst>
              <a:latin typeface="Bookman Old Style" pitchFamily="18" charset="0"/>
            </a:endParaRPr>
          </a:p>
        </p:txBody>
      </p:sp>
      <p:pic>
        <p:nvPicPr>
          <p:cNvPr id="6150" name="Picture 6" descr="Картинки по запросу ребёнок и газ плит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2611944"/>
            <a:ext cx="2176588" cy="2244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normAutofit fontScale="90000"/>
          </a:bodyPr>
          <a:lstStyle/>
          <a:p>
            <a:r>
              <a:rPr lang="ru-RU" sz="2400" b="1" i="1" dirty="0" smtClean="0">
                <a:solidFill>
                  <a:srgbClr val="FF0000"/>
                </a:solidFill>
                <a:latin typeface="Bookman Old Style" pitchFamily="18" charset="0"/>
              </a:rPr>
              <a:t>Источники бытовых травм: </a:t>
            </a:r>
            <a:r>
              <a:rPr lang="ru-RU" i="1" dirty="0" smtClean="0">
                <a:solidFill>
                  <a:srgbClr val="FF0000"/>
                </a:solidFill>
                <a:latin typeface="Bookman Old Style" pitchFamily="18" charset="0"/>
              </a:rPr>
              <a:t/>
            </a:r>
            <a:br>
              <a:rPr lang="ru-RU" i="1" dirty="0" smtClean="0">
                <a:solidFill>
                  <a:srgbClr val="FF0000"/>
                </a:solidFill>
                <a:latin typeface="Bookman Old Style" pitchFamily="18" charset="0"/>
              </a:rPr>
            </a:br>
            <a:endParaRPr lang="ru-RU" i="1" dirty="0">
              <a:solidFill>
                <a:srgbClr val="FF0000"/>
              </a:solidFill>
              <a:latin typeface="Bookman Old Style" pitchFamily="18" charset="0"/>
            </a:endParaRPr>
          </a:p>
        </p:txBody>
      </p:sp>
      <p:pic>
        <p:nvPicPr>
          <p:cNvPr id="5122" name="Picture 2" descr="C:\Users\Администратор\Downloads\photo_1435858919.jpg"/>
          <p:cNvPicPr>
            <a:picLocks noGrp="1" noChangeAspect="1" noChangeArrowheads="1"/>
          </p:cNvPicPr>
          <p:nvPr>
            <p:ph idx="1"/>
          </p:nvPr>
        </p:nvPicPr>
        <p:blipFill>
          <a:blip r:embed="rId2" cstate="print"/>
          <a:stretch>
            <a:fillRect/>
          </a:stretch>
        </p:blipFill>
        <p:spPr bwMode="auto">
          <a:xfrm>
            <a:off x="3089280" y="3723125"/>
            <a:ext cx="2952328" cy="2952328"/>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00034" y="714356"/>
            <a:ext cx="4065410" cy="3416320"/>
          </a:xfrm>
          <a:prstGeom prst="rect">
            <a:avLst/>
          </a:prstGeom>
        </p:spPr>
        <p:txBody>
          <a:bodyPr wrap="square">
            <a:spAutoFit/>
          </a:bodyPr>
          <a:lstStyle/>
          <a:p>
            <a:r>
              <a:rPr lang="ru-RU" sz="2000" b="1" i="1" dirty="0" smtClean="0">
                <a:solidFill>
                  <a:schemeClr val="accent1">
                    <a:lumMod val="50000"/>
                  </a:schemeClr>
                </a:solidFill>
                <a:latin typeface="Bookman Old Style" pitchFamily="18" charset="0"/>
              </a:rPr>
              <a:t>* лекарства </a:t>
            </a:r>
          </a:p>
          <a:p>
            <a:r>
              <a:rPr lang="ru-RU" sz="2000" b="1" i="1" dirty="0" smtClean="0">
                <a:solidFill>
                  <a:schemeClr val="accent1">
                    <a:lumMod val="50000"/>
                  </a:schemeClr>
                </a:solidFill>
                <a:latin typeface="Bookman Old Style" pitchFamily="18" charset="0"/>
              </a:rPr>
              <a:t>* бытовая химия</a:t>
            </a:r>
          </a:p>
          <a:p>
            <a:r>
              <a:rPr lang="ru-RU" sz="2000" b="1" i="1" dirty="0" smtClean="0">
                <a:solidFill>
                  <a:schemeClr val="accent1">
                    <a:lumMod val="50000"/>
                  </a:schemeClr>
                </a:solidFill>
                <a:latin typeface="Bookman Old Style" pitchFamily="18" charset="0"/>
              </a:rPr>
              <a:t>* вода</a:t>
            </a:r>
          </a:p>
          <a:p>
            <a:r>
              <a:rPr lang="ru-RU" sz="2000" b="1" i="1" dirty="0" smtClean="0">
                <a:solidFill>
                  <a:schemeClr val="accent1">
                    <a:lumMod val="50000"/>
                  </a:schemeClr>
                </a:solidFill>
                <a:latin typeface="Bookman Old Style" pitchFamily="18" charset="0"/>
              </a:rPr>
              <a:t>* газ</a:t>
            </a:r>
          </a:p>
          <a:p>
            <a:r>
              <a:rPr lang="ru-RU" sz="2000" b="1" i="1" dirty="0" smtClean="0">
                <a:solidFill>
                  <a:schemeClr val="accent1">
                    <a:lumMod val="50000"/>
                  </a:schemeClr>
                </a:solidFill>
                <a:latin typeface="Bookman Old Style" pitchFamily="18" charset="0"/>
              </a:rPr>
              <a:t>* горячие предметы и огонь </a:t>
            </a:r>
          </a:p>
          <a:p>
            <a:r>
              <a:rPr lang="ru-RU" sz="2000" b="1" i="1" dirty="0" smtClean="0">
                <a:solidFill>
                  <a:schemeClr val="accent1">
                    <a:lumMod val="50000"/>
                  </a:schemeClr>
                </a:solidFill>
                <a:latin typeface="Bookman Old Style" pitchFamily="18" charset="0"/>
              </a:rPr>
              <a:t>* скользкие полы </a:t>
            </a:r>
          </a:p>
          <a:p>
            <a:r>
              <a:rPr lang="ru-RU" sz="2000" b="1" i="1" dirty="0" smtClean="0">
                <a:solidFill>
                  <a:schemeClr val="accent1">
                    <a:lumMod val="50000"/>
                  </a:schemeClr>
                </a:solidFill>
                <a:latin typeface="Bookman Old Style" pitchFamily="18" charset="0"/>
              </a:rPr>
              <a:t>* острые углы </a:t>
            </a:r>
          </a:p>
          <a:p>
            <a:r>
              <a:rPr lang="ru-RU" sz="2000" b="1" i="1" dirty="0" smtClean="0">
                <a:solidFill>
                  <a:schemeClr val="accent1">
                    <a:lumMod val="50000"/>
                  </a:schemeClr>
                </a:solidFill>
                <a:latin typeface="Bookman Old Style" pitchFamily="18" charset="0"/>
              </a:rPr>
              <a:t>* окна, балконы</a:t>
            </a:r>
            <a:r>
              <a:rPr lang="ru-RU" sz="2000" b="1" dirty="0" smtClean="0">
                <a:solidFill>
                  <a:schemeClr val="accent1">
                    <a:lumMod val="50000"/>
                  </a:schemeClr>
                </a:solidFill>
              </a:rPr>
              <a:t/>
            </a:r>
            <a:br>
              <a:rPr lang="ru-RU" sz="2000" b="1" dirty="0" smtClean="0">
                <a:solidFill>
                  <a:schemeClr val="accent1">
                    <a:lumMod val="50000"/>
                  </a:schemeClr>
                </a:solidFill>
              </a:rPr>
            </a:br>
            <a:r>
              <a:rPr lang="ru-RU" dirty="0" smtClean="0"/>
              <a:t/>
            </a:r>
            <a:br>
              <a:rPr lang="ru-RU" dirty="0" smtClean="0"/>
            </a:br>
            <a:endParaRPr lang="ru-RU" dirty="0"/>
          </a:p>
        </p:txBody>
      </p:sp>
      <p:pic>
        <p:nvPicPr>
          <p:cNvPr id="5123" name="Picture 3" descr="C:\Users\Администратор\Downloads\photo_1435858929.jpg"/>
          <p:cNvPicPr>
            <a:picLocks noChangeAspect="1" noChangeArrowheads="1"/>
          </p:cNvPicPr>
          <p:nvPr/>
        </p:nvPicPr>
        <p:blipFill>
          <a:blip r:embed="rId3" cstate="print"/>
          <a:srcRect/>
          <a:stretch>
            <a:fillRect/>
          </a:stretch>
        </p:blipFill>
        <p:spPr bwMode="auto">
          <a:xfrm>
            <a:off x="6096786" y="3356992"/>
            <a:ext cx="2941250" cy="2929045"/>
          </a:xfrm>
          <a:prstGeom prst="rect">
            <a:avLst/>
          </a:prstGeom>
          <a:ln>
            <a:noFill/>
          </a:ln>
          <a:effectLst>
            <a:outerShdw blurRad="292100" dist="139700" dir="2700000" algn="tl" rotWithShape="0">
              <a:srgbClr val="333333">
                <a:alpha val="65000"/>
              </a:srgbClr>
            </a:outerShdw>
          </a:effectLst>
        </p:spPr>
      </p:pic>
      <p:pic>
        <p:nvPicPr>
          <p:cNvPr id="5124" name="Picture 4" descr="C:\Users\Администратор\Downloads\photo_1435858950.jpg"/>
          <p:cNvPicPr>
            <a:picLocks noChangeAspect="1" noChangeArrowheads="1"/>
          </p:cNvPicPr>
          <p:nvPr/>
        </p:nvPicPr>
        <p:blipFill>
          <a:blip r:embed="rId4" cstate="print"/>
          <a:srcRect/>
          <a:stretch>
            <a:fillRect/>
          </a:stretch>
        </p:blipFill>
        <p:spPr bwMode="auto">
          <a:xfrm>
            <a:off x="5798149" y="274638"/>
            <a:ext cx="2892322" cy="2880320"/>
          </a:xfrm>
          <a:prstGeom prst="rect">
            <a:avLst/>
          </a:prstGeom>
          <a:ln>
            <a:noFill/>
          </a:ln>
          <a:effectLst>
            <a:outerShdw blurRad="292100" dist="139700" dir="2700000" algn="tl" rotWithShape="0">
              <a:srgbClr val="333333">
                <a:alpha val="65000"/>
              </a:srgbClr>
            </a:outerShdw>
          </a:effectLst>
        </p:spPr>
      </p:pic>
      <p:pic>
        <p:nvPicPr>
          <p:cNvPr id="5125" name="Picture 5" descr="C:\Users\Администратор\Downloads\photo_1435858958.jpg"/>
          <p:cNvPicPr>
            <a:picLocks noChangeAspect="1" noChangeArrowheads="1"/>
          </p:cNvPicPr>
          <p:nvPr/>
        </p:nvPicPr>
        <p:blipFill>
          <a:blip r:embed="rId5" cstate="print"/>
          <a:srcRect/>
          <a:stretch>
            <a:fillRect/>
          </a:stretch>
        </p:blipFill>
        <p:spPr bwMode="auto">
          <a:xfrm>
            <a:off x="182646" y="3943968"/>
            <a:ext cx="2821980" cy="28278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260649"/>
            <a:ext cx="8352928" cy="4138444"/>
          </a:xfrm>
        </p:spPr>
        <p:txBody>
          <a:bodyPr>
            <a:normAutofit lnSpcReduction="10000"/>
          </a:bodyPr>
          <a:lstStyle/>
          <a:p>
            <a:pPr marL="0" indent="0" algn="ctr">
              <a:buNone/>
            </a:pPr>
            <a:endPar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indent="0" algn="ctr">
              <a:buNone/>
            </a:pPr>
            <a:r>
              <a:rPr lang="ru-RU" sz="2400" b="1"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Проблема </a:t>
            </a:r>
            <a:r>
              <a:rPr lang="ru-RU" sz="2400" b="1"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безопасности маленьких детей жизненно важна. Родители, не уделяющие обучению личной безопасности дошкольников, могут столкнуться с угрозой для жизни ребёнка, подвергая его риску во многих ситуациях. Многие пытаются не думать о плохом, </a:t>
            </a:r>
            <a:r>
              <a:rPr lang="ru-RU" sz="2400" b="1"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перекладывают </a:t>
            </a:r>
            <a:r>
              <a:rPr lang="ru-RU" sz="2400" b="1"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ответственность по просвещению малыша на воспитателя детского сада, няню и даже догадливость самого ребёнка. Дошкольник понимает далеко не всё, а безопасности нужно учить с детства. Какие опасности подстерегают кроху и как родителям научить его безопасному поведению…</a:t>
            </a:r>
          </a:p>
        </p:txBody>
      </p:sp>
      <p:pic>
        <p:nvPicPr>
          <p:cNvPr id="4" name="Рисунок 3"/>
          <p:cNvPicPr>
            <a:picLocks noChangeAspect="1"/>
          </p:cNvPicPr>
          <p:nvPr/>
        </p:nvPicPr>
        <p:blipFill>
          <a:blip r:embed="rId2"/>
          <a:stretch>
            <a:fillRect/>
          </a:stretch>
        </p:blipFill>
        <p:spPr>
          <a:xfrm>
            <a:off x="2915815" y="4399093"/>
            <a:ext cx="3623331" cy="2270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4843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467600" cy="1296144"/>
          </a:xfrm>
        </p:spPr>
        <p:txBody>
          <a:bodyPr>
            <a:normAutofit/>
          </a:bodyPr>
          <a:lstStyle/>
          <a:p>
            <a:pPr algn="ctr"/>
            <a:r>
              <a:rPr lang="ru-RU" sz="2200" b="1" i="1" dirty="0" smtClean="0">
                <a:solidFill>
                  <a:srgbClr val="FF0000"/>
                </a:solidFill>
                <a:latin typeface="Bookman Old Style" pitchFamily="18" charset="0"/>
              </a:rPr>
              <a:t>Как сделать родителям жизнь малыша дома безопасной?</a:t>
            </a:r>
            <a:endParaRPr lang="ru-RU" sz="2200" b="1" i="1" dirty="0">
              <a:solidFill>
                <a:srgbClr val="FF0000"/>
              </a:solidFill>
              <a:latin typeface="Bookman Old Style" pitchFamily="18" charset="0"/>
            </a:endParaRPr>
          </a:p>
        </p:txBody>
      </p:sp>
      <p:sp>
        <p:nvSpPr>
          <p:cNvPr id="4" name="Прямоугольник 3"/>
          <p:cNvSpPr/>
          <p:nvPr/>
        </p:nvSpPr>
        <p:spPr>
          <a:xfrm>
            <a:off x="539552" y="1196752"/>
            <a:ext cx="8064896" cy="5611986"/>
          </a:xfrm>
          <a:prstGeom prst="rect">
            <a:avLst/>
          </a:prstGeom>
          <a:solidFill>
            <a:schemeClr val="bg1"/>
          </a:solidFill>
        </p:spPr>
        <p:txBody>
          <a:bodyPr wrap="square">
            <a:spAutoFit/>
          </a:bodyPr>
          <a:lstStyle/>
          <a:p>
            <a:pPr marL="342900" indent="-342900">
              <a:buFont typeface="Arial" panose="020B0604020202020204" pitchFamily="34" charset="0"/>
              <a:buChar char="•"/>
            </a:pPr>
            <a:r>
              <a:rPr lang="ru-RU" sz="2400" b="1" dirty="0" smtClean="0">
                <a:solidFill>
                  <a:srgbClr val="FFC000"/>
                </a:solidFill>
                <a:latin typeface="Times New Roman" panose="02020603050405020304" pitchFamily="18" charset="0"/>
                <a:cs typeface="Times New Roman" panose="02020603050405020304" pitchFamily="18" charset="0"/>
              </a:rPr>
              <a:t>Старайтесь не оставлять детей без присмотра. </a:t>
            </a:r>
          </a:p>
          <a:p>
            <a:pPr marL="342900" indent="-342900">
              <a:buFont typeface="Arial" panose="020B0604020202020204" pitchFamily="34" charset="0"/>
              <a:buChar char="•"/>
            </a:pPr>
            <a:r>
              <a:rPr lang="ru-RU" sz="2400" b="1" dirty="0" smtClean="0">
                <a:solidFill>
                  <a:srgbClr val="FFC000"/>
                </a:solidFill>
                <a:latin typeface="Times New Roman" panose="02020603050405020304" pitchFamily="18" charset="0"/>
                <a:cs typeface="Times New Roman" panose="02020603050405020304" pitchFamily="18" charset="0"/>
              </a:rPr>
              <a:t>Не держите на видном месте моющие средства (под раковиной) и лекарства (в тумбочке). </a:t>
            </a:r>
          </a:p>
          <a:p>
            <a:pPr marL="342900" indent="-342900">
              <a:buFont typeface="Arial" panose="020B0604020202020204" pitchFamily="34" charset="0"/>
              <a:buChar char="•"/>
            </a:pPr>
            <a:r>
              <a:rPr lang="ru-RU" sz="2400" b="1" dirty="0" smtClean="0">
                <a:solidFill>
                  <a:srgbClr val="FFC000"/>
                </a:solidFill>
                <a:latin typeface="Times New Roman" panose="02020603050405020304" pitchFamily="18" charset="0"/>
                <a:cs typeface="Times New Roman" panose="02020603050405020304" pitchFamily="18" charset="0"/>
              </a:rPr>
              <a:t>Помогайте ребёнку мыться в ванне.</a:t>
            </a:r>
          </a:p>
          <a:p>
            <a:pPr marL="342900" indent="-342900">
              <a:buFont typeface="Arial" panose="020B0604020202020204" pitchFamily="34" charset="0"/>
              <a:buChar char="•"/>
            </a:pPr>
            <a:r>
              <a:rPr lang="ru-RU" sz="2400" b="1" dirty="0" smtClean="0">
                <a:solidFill>
                  <a:srgbClr val="FFC000"/>
                </a:solidFill>
                <a:latin typeface="Times New Roman" panose="02020603050405020304" pitchFamily="18" charset="0"/>
                <a:cs typeface="Times New Roman" panose="02020603050405020304" pitchFamily="18" charset="0"/>
              </a:rPr>
              <a:t>Уберите подальше от детей спички и зажигалки, ножи, ножницы и иглы. </a:t>
            </a:r>
          </a:p>
          <a:p>
            <a:pPr marL="342900" indent="-342900">
              <a:buFont typeface="Arial" panose="020B0604020202020204" pitchFamily="34" charset="0"/>
              <a:buChar char="•"/>
            </a:pPr>
            <a:r>
              <a:rPr lang="ru-RU" sz="2400" b="1" dirty="0" smtClean="0">
                <a:solidFill>
                  <a:srgbClr val="FFC000"/>
                </a:solidFill>
                <a:latin typeface="Times New Roman" panose="02020603050405020304" pitchFamily="18" charset="0"/>
                <a:cs typeface="Times New Roman" panose="02020603050405020304" pitchFamily="18" charset="0"/>
              </a:rPr>
              <a:t>Оставляя ребёнка одного в комнате, убедитесь, что окна и балконные двери закрыты. Москитные сетки не спасают от падения.</a:t>
            </a:r>
          </a:p>
          <a:p>
            <a:pPr marL="342900" indent="-342900">
              <a:buFont typeface="Arial" panose="020B0604020202020204" pitchFamily="34" charset="0"/>
              <a:buChar char="•"/>
            </a:pPr>
            <a:r>
              <a:rPr lang="ru-RU" sz="2400" b="1" dirty="0" smtClean="0">
                <a:solidFill>
                  <a:srgbClr val="FFC000"/>
                </a:solidFill>
                <a:latin typeface="Times New Roman" panose="02020603050405020304" pitchFamily="18" charset="0"/>
                <a:cs typeface="Times New Roman" panose="02020603050405020304" pitchFamily="18" charset="0"/>
              </a:rPr>
              <a:t>Острые углы закройте специальными накладками, розетки – заглушками, а двери придерживайте фиксаторами.</a:t>
            </a:r>
          </a:p>
          <a:p>
            <a:pPr marL="342900" indent="-342900">
              <a:buFont typeface="Arial" panose="020B0604020202020204" pitchFamily="34" charset="0"/>
              <a:buChar char="•"/>
            </a:pPr>
            <a:r>
              <a:rPr lang="ru-RU" sz="2400" b="1" dirty="0" smtClean="0">
                <a:solidFill>
                  <a:srgbClr val="FFC000"/>
                </a:solidFill>
                <a:latin typeface="Times New Roman" panose="02020603050405020304" pitchFamily="18" charset="0"/>
                <a:cs typeface="Times New Roman" panose="02020603050405020304" pitchFamily="18" charset="0"/>
              </a:rPr>
              <a:t>Демонстрируйте хороший пример сами: не высовывайтесь из окон, не сидите на краю ванны. </a:t>
            </a:r>
          </a:p>
          <a:p>
            <a:endParaRPr lang="ru-RU" b="1" dirty="0" smtClean="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534182" cy="694430"/>
          </a:xfrm>
        </p:spPr>
        <p:txBody>
          <a:bodyPr>
            <a:normAutofit/>
          </a:bodyPr>
          <a:lstStyle/>
          <a:p>
            <a:pPr algn="ctr"/>
            <a:r>
              <a:rPr lang="ru-RU"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Ребёнок и посторонние.</a:t>
            </a:r>
            <a:endParaRPr lang="ru-RU"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3528" y="1052736"/>
            <a:ext cx="5544616" cy="5447645"/>
          </a:xfrm>
          <a:prstGeom prst="rect">
            <a:avLst/>
          </a:prstGeom>
          <a:solidFill>
            <a:schemeClr val="bg1"/>
          </a:solidFill>
        </p:spPr>
        <p:txBody>
          <a:bodyPr wrap="square">
            <a:spAutoFit/>
          </a:bodyPr>
          <a:lstStyle/>
          <a:p>
            <a:endParaRPr lang="ru-RU" dirty="0" smtClean="0">
              <a:solidFill>
                <a:schemeClr val="accent1">
                  <a:lumMod val="50000"/>
                </a:schemeClr>
              </a:solidFill>
              <a:latin typeface="Times New Roman" panose="02020603050405020304" pitchFamily="18" charset="0"/>
              <a:cs typeface="Times New Roman" panose="02020603050405020304" pitchFamily="18" charset="0"/>
            </a:endParaRPr>
          </a:p>
          <a:p>
            <a:endParaRPr lang="ru-RU" dirty="0">
              <a:solidFill>
                <a:schemeClr val="accent1">
                  <a:lumMod val="50000"/>
                </a:schemeClr>
              </a:solidFill>
              <a:latin typeface="Times New Roman" panose="02020603050405020304" pitchFamily="18" charset="0"/>
              <a:cs typeface="Times New Roman" panose="02020603050405020304" pitchFamily="18" charset="0"/>
            </a:endParaRPr>
          </a:p>
          <a:p>
            <a:r>
              <a:rPr lang="ru-RU" sz="2400" b="1" dirty="0" smtClean="0">
                <a:solidFill>
                  <a:srgbClr val="00B050"/>
                </a:solidFill>
                <a:latin typeface="Times New Roman" panose="02020603050405020304" pitchFamily="18" charset="0"/>
                <a:cs typeface="Times New Roman" panose="02020603050405020304" pitchFamily="18" charset="0"/>
              </a:rPr>
              <a:t>Известно, что злодеи нередко использует доверчивость и наивность детей. По большей мере в этом виноваты родители, не объясняющие крохе с ранних лет правила поведения с незнакомцами. </a:t>
            </a:r>
          </a:p>
          <a:p>
            <a:endParaRPr lang="ru-RU" sz="2400" b="1" dirty="0">
              <a:solidFill>
                <a:srgbClr val="00B050"/>
              </a:solidFill>
              <a:latin typeface="Times New Roman" panose="02020603050405020304" pitchFamily="18" charset="0"/>
              <a:cs typeface="Times New Roman" panose="02020603050405020304" pitchFamily="18" charset="0"/>
            </a:endParaRPr>
          </a:p>
          <a:p>
            <a:r>
              <a:rPr lang="ru-RU" sz="2400" b="1" dirty="0" smtClean="0">
                <a:solidFill>
                  <a:srgbClr val="00B050"/>
                </a:solidFill>
                <a:latin typeface="Times New Roman" panose="02020603050405020304" pitchFamily="18" charset="0"/>
                <a:cs typeface="Times New Roman" panose="02020603050405020304" pitchFamily="18" charset="0"/>
              </a:rPr>
              <a:t>Чтобы научить малыша осторожности, нужно доступно донести ему информацию, что все, не являющиеся родственниками, — посторонние люди (даже если они появляются дома).</a:t>
            </a:r>
            <a:endParaRPr lang="ru-RU" sz="2400" b="1" dirty="0">
              <a:solidFill>
                <a:srgbClr val="00B05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2160" y="2492896"/>
            <a:ext cx="2928239" cy="419518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571184" cy="418058"/>
          </a:xfrm>
        </p:spPr>
        <p:txBody>
          <a:bodyPr>
            <a:noAutofit/>
          </a:bodyPr>
          <a:lstStyle/>
          <a:p>
            <a:pPr algn="ctr"/>
            <a:r>
              <a:rPr lang="ru-RU" sz="2200" b="1" i="1" dirty="0" smtClean="0">
                <a:solidFill>
                  <a:srgbClr val="FF0000"/>
                </a:solidFill>
                <a:latin typeface="Bookman Old Style" pitchFamily="18" charset="0"/>
              </a:rPr>
              <a:t>Ребёнок на улице.</a:t>
            </a:r>
            <a:endParaRPr lang="ru-RU" sz="2200" i="1" dirty="0">
              <a:solidFill>
                <a:srgbClr val="FF0000"/>
              </a:solidFill>
              <a:latin typeface="Bookman Old Style" pitchFamily="18" charset="0"/>
            </a:endParaRPr>
          </a:p>
        </p:txBody>
      </p:sp>
      <p:pic>
        <p:nvPicPr>
          <p:cNvPr id="4" name="Объект 3"/>
          <p:cNvPicPr>
            <a:picLocks noGrp="1" noChangeAspect="1"/>
          </p:cNvPicPr>
          <p:nvPr>
            <p:ph idx="1"/>
          </p:nvPr>
        </p:nvPicPr>
        <p:blipFill>
          <a:blip r:embed="rId2"/>
          <a:stretch>
            <a:fillRect/>
          </a:stretch>
        </p:blipFill>
        <p:spPr>
          <a:xfrm>
            <a:off x="6657768" y="21316"/>
            <a:ext cx="2453200" cy="2019446"/>
          </a:xfrm>
          <a:prstGeom prst="rect">
            <a:avLst/>
          </a:prstGeom>
        </p:spPr>
      </p:pic>
      <p:sp>
        <p:nvSpPr>
          <p:cNvPr id="5" name="Прямоугольник 4"/>
          <p:cNvSpPr/>
          <p:nvPr/>
        </p:nvSpPr>
        <p:spPr>
          <a:xfrm>
            <a:off x="107504" y="692696"/>
            <a:ext cx="7632848" cy="5878532"/>
          </a:xfrm>
          <a:prstGeom prst="rect">
            <a:avLst/>
          </a:prstGeom>
        </p:spPr>
        <p:txBody>
          <a:bodyPr wrap="square">
            <a:spAutoFit/>
          </a:bodyPr>
          <a:lstStyle/>
          <a:p>
            <a:r>
              <a:rPr lang="ru-RU" sz="2000" b="1" dirty="0" smtClean="0">
                <a:solidFill>
                  <a:srgbClr val="FFFF00"/>
                </a:solidFill>
                <a:latin typeface="Times New Roman" panose="02020603050405020304" pitchFamily="18" charset="0"/>
                <a:cs typeface="Times New Roman" panose="02020603050405020304" pitchFamily="18" charset="0"/>
              </a:rPr>
              <a:t>Улица несёт множество опасностей для ребёнка, даже если он гуляет под присмотром родителей или няни. Обращайте внимание на то, насколько комфортна и безопасна детская площадка, где гуляет ребёнок, далеко ли проезжая часть, есть ли опасности во дворе (подвалы, люки, машины, подозрительные компании, бродячие или домашние животные).</a:t>
            </a:r>
          </a:p>
          <a:p>
            <a:endParaRPr lang="ru-RU" dirty="0">
              <a:solidFill>
                <a:schemeClr val="accent1">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2000" b="1" dirty="0">
                <a:solidFill>
                  <a:srgbClr val="C00000"/>
                </a:solidFill>
                <a:latin typeface="Times New Roman" panose="02020603050405020304" pitchFamily="18" charset="0"/>
                <a:cs typeface="Times New Roman" panose="02020603050405020304" pitchFamily="18" charset="0"/>
              </a:rPr>
              <a:t>С самого раннего возраста маленький «путешественник» должен знать, что делать, если потерялся</a:t>
            </a:r>
            <a:r>
              <a:rPr lang="ru-RU" sz="2000" b="1" dirty="0" smtClean="0">
                <a:solidFill>
                  <a:srgbClr val="C00000"/>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ru-RU" sz="2000" b="1" dirty="0" smtClean="0">
                <a:solidFill>
                  <a:srgbClr val="C00000"/>
                </a:solidFill>
                <a:latin typeface="Times New Roman" panose="02020603050405020304" pitchFamily="18" charset="0"/>
                <a:cs typeface="Times New Roman" panose="02020603050405020304" pitchFamily="18" charset="0"/>
              </a:rPr>
              <a:t> </a:t>
            </a:r>
            <a:r>
              <a:rPr lang="ru-RU" sz="2000" b="1" dirty="0">
                <a:solidFill>
                  <a:srgbClr val="C00000"/>
                </a:solidFill>
                <a:latin typeface="Times New Roman" panose="02020603050405020304" pitchFamily="18" charset="0"/>
                <a:cs typeface="Times New Roman" panose="02020603050405020304" pitchFamily="18" charset="0"/>
              </a:rPr>
              <a:t>Не нужно бегать и плакать. </a:t>
            </a:r>
            <a:endParaRPr lang="ru-RU" sz="2000" b="1" dirty="0" smtClean="0">
              <a:solidFill>
                <a:srgbClr val="C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2000" b="1" dirty="0" smtClean="0">
                <a:solidFill>
                  <a:srgbClr val="C00000"/>
                </a:solidFill>
                <a:latin typeface="Times New Roman" panose="02020603050405020304" pitchFamily="18" charset="0"/>
                <a:cs typeface="Times New Roman" panose="02020603050405020304" pitchFamily="18" charset="0"/>
              </a:rPr>
              <a:t>Надо </a:t>
            </a:r>
            <a:r>
              <a:rPr lang="ru-RU" sz="2000" b="1" dirty="0">
                <a:solidFill>
                  <a:srgbClr val="C00000"/>
                </a:solidFill>
                <a:latin typeface="Times New Roman" panose="02020603050405020304" pitchFamily="18" charset="0"/>
                <a:cs typeface="Times New Roman" panose="02020603050405020304" pitchFamily="18" charset="0"/>
              </a:rPr>
              <a:t>стоять на том месте, где ты обнаружил, что мамы рядом уже нет. </a:t>
            </a:r>
            <a:endParaRPr lang="ru-RU" sz="2000" b="1" dirty="0" smtClean="0">
              <a:solidFill>
                <a:srgbClr val="C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2000" b="1" dirty="0" smtClean="0">
                <a:solidFill>
                  <a:srgbClr val="C00000"/>
                </a:solidFill>
                <a:latin typeface="Times New Roman" panose="02020603050405020304" pitchFamily="18" charset="0"/>
                <a:cs typeface="Times New Roman" panose="02020603050405020304" pitchFamily="18" charset="0"/>
              </a:rPr>
              <a:t>Вместо </a:t>
            </a:r>
            <a:r>
              <a:rPr lang="ru-RU" sz="2000" b="1" dirty="0">
                <a:solidFill>
                  <a:srgbClr val="C00000"/>
                </a:solidFill>
                <a:latin typeface="Times New Roman" panose="02020603050405020304" pitchFamily="18" charset="0"/>
                <a:cs typeface="Times New Roman" panose="02020603050405020304" pitchFamily="18" charset="0"/>
              </a:rPr>
              <a:t>или вместе с плачем нужно кричать: «Мама, я здесь!» </a:t>
            </a:r>
            <a:endParaRPr lang="ru-RU" sz="2000" b="1" dirty="0" smtClean="0">
              <a:solidFill>
                <a:srgbClr val="C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2000" b="1" dirty="0" smtClean="0">
                <a:solidFill>
                  <a:srgbClr val="C00000"/>
                </a:solidFill>
                <a:latin typeface="Times New Roman" panose="02020603050405020304" pitchFamily="18" charset="0"/>
                <a:cs typeface="Times New Roman" panose="02020603050405020304" pitchFamily="18" charset="0"/>
              </a:rPr>
              <a:t>С </a:t>
            </a:r>
            <a:r>
              <a:rPr lang="ru-RU" sz="2000" b="1" dirty="0">
                <a:solidFill>
                  <a:srgbClr val="C00000"/>
                </a:solidFill>
                <a:latin typeface="Times New Roman" panose="02020603050405020304" pitchFamily="18" charset="0"/>
                <a:cs typeface="Times New Roman" panose="02020603050405020304" pitchFamily="18" charset="0"/>
              </a:rPr>
              <a:t>того места, где потерялся, можно уйти только с дядей полицейским, он поможет найти маму. </a:t>
            </a:r>
            <a:endParaRPr lang="ru-RU" sz="2000" b="1" dirty="0" smtClean="0">
              <a:solidFill>
                <a:srgbClr val="C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2000" b="1" dirty="0" smtClean="0">
                <a:solidFill>
                  <a:srgbClr val="C00000"/>
                </a:solidFill>
                <a:latin typeface="Times New Roman" panose="02020603050405020304" pitchFamily="18" charset="0"/>
                <a:cs typeface="Times New Roman" panose="02020603050405020304" pitchFamily="18" charset="0"/>
              </a:rPr>
              <a:t>Не </a:t>
            </a:r>
            <a:r>
              <a:rPr lang="ru-RU" sz="2000" b="1" dirty="0">
                <a:solidFill>
                  <a:srgbClr val="C00000"/>
                </a:solidFill>
                <a:latin typeface="Times New Roman" panose="02020603050405020304" pitchFamily="18" charset="0"/>
                <a:cs typeface="Times New Roman" panose="02020603050405020304" pitchFamily="18" charset="0"/>
              </a:rPr>
              <a:t>уходи с незнакомыми людьми, даже если они говорят, что знают, где твоя мама. Только дяде полицейскому можно сказать свое имя и адрес.</a:t>
            </a:r>
          </a:p>
          <a:p>
            <a:pPr marL="285750" indent="-285750">
              <a:buFont typeface="Wingdings" panose="05000000000000000000" pitchFamily="2" charset="2"/>
              <a:buChar char="Ø"/>
            </a:pPr>
            <a:endParaRPr lang="ru-RU" i="1"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43192" cy="850106"/>
          </a:xfrm>
        </p:spPr>
        <p:txBody>
          <a:bodyPr>
            <a:normAutofit/>
          </a:bodyPr>
          <a:lstStyle/>
          <a:p>
            <a:pPr algn="ctr"/>
            <a:r>
              <a:rPr lang="ru-RU" sz="2200" b="1" i="1" dirty="0" smtClean="0">
                <a:solidFill>
                  <a:srgbClr val="FF0000"/>
                </a:solidFill>
                <a:latin typeface="Bookman Old Style" pitchFamily="18" charset="0"/>
              </a:rPr>
              <a:t>Ребёнок в общественных местах. </a:t>
            </a:r>
            <a:endParaRPr lang="ru-RU" dirty="0">
              <a:solidFill>
                <a:srgbClr val="FF0000"/>
              </a:solidFill>
            </a:endParaRPr>
          </a:p>
        </p:txBody>
      </p:sp>
      <p:pic>
        <p:nvPicPr>
          <p:cNvPr id="3074" name="Picture 2" descr="C:\Users\Администратор\Downloads\117851418_1.jpg"/>
          <p:cNvPicPr>
            <a:picLocks noGrp="1" noChangeAspect="1" noChangeArrowheads="1"/>
          </p:cNvPicPr>
          <p:nvPr>
            <p:ph idx="1"/>
          </p:nvPr>
        </p:nvPicPr>
        <p:blipFill>
          <a:blip r:embed="rId2" cstate="print"/>
          <a:stretch>
            <a:fillRect/>
          </a:stretch>
        </p:blipFill>
        <p:spPr bwMode="auto">
          <a:xfrm>
            <a:off x="5262132" y="2852936"/>
            <a:ext cx="3767138" cy="3767138"/>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07504" y="1196752"/>
            <a:ext cx="5184576" cy="4093428"/>
          </a:xfrm>
          <a:prstGeom prst="rect">
            <a:avLst/>
          </a:prstGeom>
          <a:solidFill>
            <a:schemeClr val="bg1"/>
          </a:solidFill>
        </p:spPr>
        <p:txBody>
          <a:bodyPr wrap="square">
            <a:spAutoFit/>
          </a:bodyPr>
          <a:lstStyle/>
          <a:p>
            <a:r>
              <a:rPr lang="ru-RU" sz="20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Отправляясь с ребёнком в магазин или на рынок, посещая праздники и спортивные соревнования, задумайтесь, как обезопасить его в местах скопления людей. </a:t>
            </a:r>
          </a:p>
          <a:p>
            <a:endParaRPr lang="ru-RU" sz="20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20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Дошкольника нужно научить, как вести себя, если он потерял из виду родителей. </a:t>
            </a:r>
          </a:p>
          <a:p>
            <a:endParaRPr lang="ru-RU" sz="2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20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 этому перечню можно добавить ещё поведение дошкольника на воде, на солнце, на льду, в поездках, экстремальных ситуациях, общение с животными.</a:t>
            </a:r>
            <a:endParaRPr lang="ru-RU" sz="2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548680"/>
          </a:xfrm>
        </p:spPr>
        <p:txBody>
          <a:bodyPr>
            <a:normAutofit/>
          </a:bodyPr>
          <a:lstStyle/>
          <a:p>
            <a:pPr algn="ctr"/>
            <a:r>
              <a:rPr lang="ru-RU" sz="2200" b="1" i="1" dirty="0" smtClean="0">
                <a:solidFill>
                  <a:srgbClr val="FF0000"/>
                </a:solidFill>
                <a:latin typeface="Bookman Old Style" pitchFamily="18" charset="0"/>
              </a:rPr>
              <a:t>Безопасная прогулка</a:t>
            </a:r>
            <a:endParaRPr lang="ru-RU" sz="2200" b="1" i="1" dirty="0">
              <a:solidFill>
                <a:srgbClr val="FF0000"/>
              </a:solidFill>
              <a:latin typeface="Bookman Old Style" pitchFamily="18" charset="0"/>
            </a:endParaRPr>
          </a:p>
        </p:txBody>
      </p:sp>
      <p:sp>
        <p:nvSpPr>
          <p:cNvPr id="5" name="Прямоугольник 4"/>
          <p:cNvSpPr/>
          <p:nvPr/>
        </p:nvSpPr>
        <p:spPr>
          <a:xfrm>
            <a:off x="457200" y="764704"/>
            <a:ext cx="8291264" cy="5324535"/>
          </a:xfrm>
          <a:prstGeom prst="rect">
            <a:avLst/>
          </a:prstGeom>
          <a:solidFill>
            <a:schemeClr val="bg1"/>
          </a:solidFill>
        </p:spPr>
        <p:txBody>
          <a:bodyPr wrap="square">
            <a:spAutoFit/>
          </a:bodyPr>
          <a:lstStyle/>
          <a:p>
            <a:r>
              <a:rPr lang="ru-RU" sz="1600" dirty="0" smtClean="0"/>
              <a:t> </a:t>
            </a:r>
            <a:r>
              <a:rPr lang="ru-RU" sz="2000" b="1" dirty="0" smtClean="0">
                <a:solidFill>
                  <a:srgbClr val="FFFF00"/>
                </a:solidFill>
                <a:latin typeface="Times New Roman" panose="02020603050405020304" pitchFamily="18" charset="0"/>
                <a:cs typeface="Times New Roman" panose="02020603050405020304" pitchFamily="18" charset="0"/>
              </a:rPr>
              <a:t>Чтобы сделать прогулку дошкольника приятной, нужно позаботиться о его безопасности:</a:t>
            </a:r>
          </a:p>
          <a:p>
            <a:r>
              <a:rPr lang="ru-RU" sz="2000" b="1" dirty="0" smtClean="0">
                <a:solidFill>
                  <a:srgbClr val="FFFF00"/>
                </a:solidFill>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ü"/>
            </a:pPr>
            <a:r>
              <a:rPr lang="ru-RU" sz="2000" b="1" dirty="0" smtClean="0">
                <a:solidFill>
                  <a:srgbClr val="FFFF00"/>
                </a:solidFill>
                <a:latin typeface="Times New Roman" panose="02020603050405020304" pitchFamily="18" charset="0"/>
                <a:cs typeface="Times New Roman" panose="02020603050405020304" pitchFamily="18" charset="0"/>
              </a:rPr>
              <a:t>Присматривайте за ребёнком или договоритесь об этом с соседями, гуляющими с детьми.</a:t>
            </a:r>
          </a:p>
          <a:p>
            <a:pPr marL="342900" indent="-342900">
              <a:buFont typeface="Wingdings" panose="05000000000000000000" pitchFamily="2" charset="2"/>
              <a:buChar char="ü"/>
            </a:pPr>
            <a:r>
              <a:rPr lang="ru-RU" sz="2000" b="1" dirty="0" smtClean="0">
                <a:solidFill>
                  <a:srgbClr val="FFFF00"/>
                </a:solidFill>
                <a:latin typeface="Times New Roman" panose="02020603050405020304" pitchFamily="18" charset="0"/>
                <a:cs typeface="Times New Roman" panose="02020603050405020304" pitchFamily="18" charset="0"/>
              </a:rPr>
              <a:t> Выбирайте безопасное место для игр, подальше от дороги.</a:t>
            </a:r>
          </a:p>
          <a:p>
            <a:pPr marL="342900" indent="-342900">
              <a:buFont typeface="Wingdings" panose="05000000000000000000" pitchFamily="2" charset="2"/>
              <a:buChar char="ü"/>
            </a:pPr>
            <a:r>
              <a:rPr lang="ru-RU" sz="2000" b="1" dirty="0" smtClean="0">
                <a:solidFill>
                  <a:srgbClr val="FFFF00"/>
                </a:solidFill>
                <a:latin typeface="Times New Roman" panose="02020603050405020304" pitchFamily="18" charset="0"/>
                <a:cs typeface="Times New Roman" panose="02020603050405020304" pitchFamily="18" charset="0"/>
              </a:rPr>
              <a:t> Внимательно следите за малышом у качелей, на горках и других аттракционах. </a:t>
            </a:r>
          </a:p>
          <a:p>
            <a:pPr marL="342900" indent="-342900">
              <a:buFont typeface="Wingdings" panose="05000000000000000000" pitchFamily="2" charset="2"/>
              <a:buChar char="ü"/>
            </a:pPr>
            <a:r>
              <a:rPr lang="ru-RU" sz="2000" b="1" dirty="0" smtClean="0">
                <a:solidFill>
                  <a:srgbClr val="FFFF00"/>
                </a:solidFill>
                <a:latin typeface="Times New Roman" panose="02020603050405020304" pitchFamily="18" charset="0"/>
                <a:cs typeface="Times New Roman" panose="02020603050405020304" pitchFamily="18" charset="0"/>
              </a:rPr>
              <a:t>Учите ребёнка быть осторожным, приближаясь к качелям.</a:t>
            </a:r>
          </a:p>
          <a:p>
            <a:pPr marL="342900" indent="-342900">
              <a:buFont typeface="Wingdings" panose="05000000000000000000" pitchFamily="2" charset="2"/>
              <a:buChar char="ü"/>
            </a:pPr>
            <a:r>
              <a:rPr lang="ru-RU" sz="2000" b="1" dirty="0" smtClean="0">
                <a:solidFill>
                  <a:srgbClr val="FFFF00"/>
                </a:solidFill>
                <a:latin typeface="Times New Roman" panose="02020603050405020304" pitchFamily="18" charset="0"/>
                <a:cs typeface="Times New Roman" panose="02020603050405020304" pitchFamily="18" charset="0"/>
              </a:rPr>
              <a:t> Будьте внимательны, переходя дорогу с коляской.</a:t>
            </a:r>
          </a:p>
          <a:p>
            <a:pPr marL="342900" indent="-342900">
              <a:buFont typeface="Wingdings" panose="05000000000000000000" pitchFamily="2" charset="2"/>
              <a:buChar char="ü"/>
            </a:pPr>
            <a:r>
              <a:rPr lang="ru-RU" sz="2000" b="1" dirty="0" smtClean="0">
                <a:solidFill>
                  <a:srgbClr val="FFFF00"/>
                </a:solidFill>
                <a:latin typeface="Times New Roman" panose="02020603050405020304" pitchFamily="18" charset="0"/>
                <a:cs typeface="Times New Roman" panose="02020603050405020304" pitchFamily="18" charset="0"/>
              </a:rPr>
              <a:t> Соблюдайте правила дорожного движения и учите им ребёнка. </a:t>
            </a:r>
          </a:p>
          <a:p>
            <a:pPr marL="342900" indent="-342900">
              <a:buFont typeface="Wingdings" panose="05000000000000000000" pitchFamily="2" charset="2"/>
              <a:buChar char="ü"/>
            </a:pPr>
            <a:r>
              <a:rPr lang="ru-RU" sz="2000" b="1" dirty="0" smtClean="0">
                <a:solidFill>
                  <a:srgbClr val="FFFF00"/>
                </a:solidFill>
                <a:latin typeface="Times New Roman" panose="02020603050405020304" pitchFamily="18" charset="0"/>
                <a:cs typeface="Times New Roman" panose="02020603050405020304" pitchFamily="18" charset="0"/>
              </a:rPr>
              <a:t>Объясняйте ребёнку, что нужно следить, не едет ли машина во дворе.</a:t>
            </a:r>
          </a:p>
          <a:p>
            <a:pPr marL="342900" indent="-342900">
              <a:buFont typeface="Wingdings" panose="05000000000000000000" pitchFamily="2" charset="2"/>
              <a:buChar char="ü"/>
            </a:pPr>
            <a:r>
              <a:rPr lang="ru-RU" sz="2000" b="1" dirty="0" smtClean="0">
                <a:solidFill>
                  <a:srgbClr val="FFFF00"/>
                </a:solidFill>
                <a:latin typeface="Times New Roman" panose="02020603050405020304" pitchFamily="18" charset="0"/>
                <a:cs typeface="Times New Roman" panose="02020603050405020304" pitchFamily="18" charset="0"/>
              </a:rPr>
              <a:t> Не разрешайте доставать мяч из-под машины. </a:t>
            </a:r>
          </a:p>
          <a:p>
            <a:pPr marL="342900" indent="-342900">
              <a:buFont typeface="Wingdings" panose="05000000000000000000" pitchFamily="2" charset="2"/>
              <a:buChar char="ü"/>
            </a:pPr>
            <a:r>
              <a:rPr lang="ru-RU" sz="2000" b="1" dirty="0" smtClean="0">
                <a:solidFill>
                  <a:srgbClr val="FFFF00"/>
                </a:solidFill>
                <a:latin typeface="Times New Roman" panose="02020603050405020304" pitchFamily="18" charset="0"/>
                <a:cs typeface="Times New Roman" panose="02020603050405020304" pitchFamily="18" charset="0"/>
              </a:rPr>
              <a:t>Обучите технике безопасности при катании на самокате и велосипеде.</a:t>
            </a:r>
          </a:p>
          <a:p>
            <a:endParaRPr lang="ru-RU" sz="20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836712"/>
            <a:ext cx="7816952" cy="2736304"/>
          </a:xfrm>
        </p:spPr>
        <p:txBody>
          <a:bodyPr>
            <a:noAutofit/>
          </a:bodyPr>
          <a:lstStyle/>
          <a:p>
            <a:r>
              <a:rPr lang="ru-RU"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 всех ситуациях ребёнок должен чётко понимать, что безопасность — это главное, и во многом она зависит от него. </a:t>
            </a:r>
            <a:br>
              <a:rPr lang="ru-RU"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от родителей зависит, насколько он уяснит правила безопасности в различных жизненных ситуациях!</a:t>
            </a:r>
            <a:endParaRPr lang="ru-RU"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4891" y="4077072"/>
            <a:ext cx="3758322" cy="23762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435280" cy="1800200"/>
          </a:xfrm>
        </p:spPr>
        <p:txBody>
          <a:bodyPr>
            <a:noAutofit/>
          </a:bodyPr>
          <a:lstStyle/>
          <a:p>
            <a:pPr algn="ctr"/>
            <a:r>
              <a:rPr lang="ru-RU" sz="3600" b="1" i="1" dirty="0" smtClean="0">
                <a:solidFill>
                  <a:srgbClr val="FF0000"/>
                </a:solidFill>
                <a:latin typeface="Bookman Old Style" pitchFamily="18" charset="0"/>
              </a:rPr>
              <a:t>Здоровья Вам и вашим детям!!!</a:t>
            </a:r>
            <a:br>
              <a:rPr lang="ru-RU" sz="3600" b="1" i="1" dirty="0" smtClean="0">
                <a:solidFill>
                  <a:srgbClr val="FF0000"/>
                </a:solidFill>
                <a:latin typeface="Bookman Old Style" pitchFamily="18" charset="0"/>
              </a:rPr>
            </a:br>
            <a:r>
              <a:rPr lang="ru-RU" sz="3600" b="1" i="1" dirty="0" smtClean="0">
                <a:solidFill>
                  <a:srgbClr val="FF0000"/>
                </a:solidFill>
                <a:latin typeface="Bookman Old Style" pitchFamily="18" charset="0"/>
              </a:rPr>
              <a:t>Спасибо за внимание!</a:t>
            </a:r>
            <a:endParaRPr lang="ru-RU" sz="3600" b="1" i="1" dirty="0">
              <a:solidFill>
                <a:srgbClr val="FF0000"/>
              </a:solidFill>
              <a:latin typeface="Bookman Old Style" pitchFamily="18" charset="0"/>
            </a:endParaRPr>
          </a:p>
        </p:txBody>
      </p:sp>
      <p:pic>
        <p:nvPicPr>
          <p:cNvPr id="4" name="Picture 2" descr="C:\Users\Администратор\Downloads\photo_1435858747.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2699793" y="3068960"/>
            <a:ext cx="3732410" cy="35806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332657"/>
            <a:ext cx="9036496" cy="4032448"/>
          </a:xfrm>
        </p:spPr>
        <p:txBody>
          <a:bodyPr/>
          <a:lstStyle/>
          <a:p>
            <a:r>
              <a:rPr lang="ru-RU" sz="2400" b="1" dirty="0">
                <a:solidFill>
                  <a:srgbClr val="C00000"/>
                </a:solidFill>
                <a:latin typeface="Times New Roman" panose="02020603050405020304" pitchFamily="18" charset="0"/>
                <a:cs typeface="Times New Roman" panose="02020603050405020304" pitchFamily="18" charset="0"/>
              </a:rPr>
              <a:t>Обеспечение безопасности семьи, а в особенности детей имеет очень важное значение. Именно через ежедневное общение со своим ребенком вы узнаете о проблемах и вопросах, которые волнуют его и, решая с ним его проблемы, помогаете ему научиться правильно вести себя в той или иной ситуации. </a:t>
            </a:r>
          </a:p>
          <a:p>
            <a:r>
              <a:rPr lang="ru-RU" b="1" dirty="0"/>
              <a:t>Поэтому </a:t>
            </a:r>
            <a:r>
              <a:rPr lang="ru-RU" b="1" dirty="0">
                <a:solidFill>
                  <a:srgbClr val="C00000"/>
                </a:solidFill>
              </a:rPr>
              <a:t>первое правило </a:t>
            </a:r>
            <a:r>
              <a:rPr lang="ru-RU"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гласит: как можно чаще говорите с детьми, помогайте решать их, пусть даже пустяковые, по вашему мнению, проблемы.</a:t>
            </a:r>
            <a:endParaRPr lang="ru-RU"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b="1" dirty="0">
                <a:solidFill>
                  <a:srgbClr val="C00000"/>
                </a:solidFill>
              </a:rPr>
              <a:t>Правило второе</a:t>
            </a:r>
            <a:r>
              <a:rPr lang="ru-RU" b="1" dirty="0"/>
              <a:t>: </a:t>
            </a:r>
            <a:r>
              <a:rPr lang="ru-RU"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если хотите научить ребенка правилам безопасности, прежде всего сами выполняйте их.</a:t>
            </a:r>
            <a:endParaRPr lang="ru-RU"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stretch>
            <a:fillRect/>
          </a:stretch>
        </p:blipFill>
        <p:spPr>
          <a:xfrm>
            <a:off x="2483768" y="4005064"/>
            <a:ext cx="4574626" cy="2592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068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548681"/>
            <a:ext cx="7615758" cy="3456384"/>
          </a:xfrm>
        </p:spPr>
        <p:txBody>
          <a:bodyPr>
            <a:normAutofit/>
          </a:bodyPr>
          <a:lstStyle/>
          <a:p>
            <a:r>
              <a:rPr lang="ru-RU" sz="2800" b="1" dirty="0">
                <a:solidFill>
                  <a:srgbClr val="C00000"/>
                </a:solidFill>
                <a:latin typeface="Times New Roman" panose="02020603050405020304" pitchFamily="18" charset="0"/>
                <a:cs typeface="Times New Roman" panose="02020603050405020304" pitchFamily="18" charset="0"/>
              </a:rPr>
              <a:t>Правило </a:t>
            </a:r>
            <a:r>
              <a:rPr lang="ru-RU" sz="2800" b="1" dirty="0" smtClean="0">
                <a:solidFill>
                  <a:srgbClr val="C00000"/>
                </a:solidFill>
                <a:latin typeface="Times New Roman" panose="02020603050405020304" pitchFamily="18" charset="0"/>
                <a:cs typeface="Times New Roman" panose="02020603050405020304" pitchFamily="18" charset="0"/>
              </a:rPr>
              <a:t>третье </a:t>
            </a:r>
            <a:r>
              <a:rPr lang="ru-RU" sz="2800" b="1" dirty="0" smtClean="0">
                <a:solidFill>
                  <a:srgbClr val="FFFF00"/>
                </a:solidFill>
                <a:latin typeface="Times New Roman" panose="02020603050405020304" pitchFamily="18" charset="0"/>
                <a:cs typeface="Times New Roman" panose="02020603050405020304" pitchFamily="18" charset="0"/>
              </a:rPr>
              <a:t>- </a:t>
            </a:r>
            <a:r>
              <a:rPr lang="ru-RU"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самым лучшим способом обучения детей является собственный пример. Если вы всегда внимательны к своей собственной безопасности, то и ребенок будет повторять эти же действия. </a:t>
            </a:r>
            <a:endParaRPr lang="ru-RU" sz="28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203848" y="3284984"/>
            <a:ext cx="3603048" cy="3072650"/>
          </a:xfrm>
          <a:prstGeom prst="rect">
            <a:avLst/>
          </a:prstGeom>
        </p:spPr>
      </p:pic>
    </p:spTree>
    <p:extLst>
      <p:ext uri="{BB962C8B-B14F-4D97-AF65-F5344CB8AC3E}">
        <p14:creationId xmlns:p14="http://schemas.microsoft.com/office/powerpoint/2010/main" val="3416506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7704856" cy="1224136"/>
          </a:xfrm>
        </p:spPr>
        <p:txBody>
          <a:bodyPr>
            <a:noAutofit/>
          </a:bodyPr>
          <a:lstStyle/>
          <a:p>
            <a:pPr algn="ctr"/>
            <a:r>
              <a:rPr lang="ru-RU" sz="2800" b="1" dirty="0">
                <a:solidFill>
                  <a:srgbClr val="C00000"/>
                </a:solidFill>
                <a:latin typeface="Times New Roman" panose="02020603050405020304" pitchFamily="18" charset="0"/>
                <a:cs typeface="Times New Roman" panose="02020603050405020304" pitchFamily="18" charset="0"/>
              </a:rPr>
              <a:t>Основными правилами, если ребенок остается один дома, должны быть:</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1916832"/>
            <a:ext cx="8784976" cy="4941168"/>
          </a:xfrm>
        </p:spPr>
        <p:txBody>
          <a:bodyPr>
            <a:normAutofit fontScale="92500" lnSpcReduction="10000"/>
          </a:bodyPr>
          <a:lstStyle/>
          <a:p>
            <a:pPr lvl="0">
              <a:lnSpc>
                <a:spcPct val="100000"/>
              </a:lnSpc>
            </a:pPr>
            <a:r>
              <a:rPr lang="ru-RU" sz="2200" b="1" dirty="0" smtClean="0">
                <a:solidFill>
                  <a:srgbClr val="FFFF00"/>
                </a:solidFill>
                <a:latin typeface="Times New Roman" panose="02020603050405020304" pitchFamily="18" charset="0"/>
                <a:cs typeface="Times New Roman" panose="02020603050405020304" pitchFamily="18" charset="0"/>
              </a:rPr>
              <a:t>Постоянно повторяйте правила поведения, устраивайте маленькие экзамены, разбирайте ошибки.</a:t>
            </a:r>
            <a:endParaRPr lang="ru-RU" sz="2200" dirty="0" smtClean="0">
              <a:solidFill>
                <a:srgbClr val="FFFF00"/>
              </a:solidFill>
              <a:latin typeface="Times New Roman" panose="02020603050405020304" pitchFamily="18" charset="0"/>
              <a:cs typeface="Times New Roman" panose="02020603050405020304" pitchFamily="18" charset="0"/>
            </a:endParaRPr>
          </a:p>
          <a:p>
            <a:pPr lvl="0">
              <a:lnSpc>
                <a:spcPct val="100000"/>
              </a:lnSpc>
            </a:pPr>
            <a:r>
              <a:rPr lang="ru-RU" sz="2200" b="1" dirty="0" smtClean="0">
                <a:solidFill>
                  <a:srgbClr val="FFFF00"/>
                </a:solidFill>
                <a:latin typeface="Times New Roman" panose="02020603050405020304" pitchFamily="18" charset="0"/>
                <a:cs typeface="Times New Roman" panose="02020603050405020304" pitchFamily="18" charset="0"/>
              </a:rPr>
              <a:t>Сами неукоснительно выполняйте правила по безопасности. Будьте примером.</a:t>
            </a:r>
            <a:endParaRPr lang="ru-RU" sz="2200" dirty="0" smtClean="0">
              <a:solidFill>
                <a:srgbClr val="FFFF00"/>
              </a:solidFill>
              <a:latin typeface="Times New Roman" panose="02020603050405020304" pitchFamily="18" charset="0"/>
              <a:cs typeface="Times New Roman" panose="02020603050405020304" pitchFamily="18" charset="0"/>
            </a:endParaRPr>
          </a:p>
          <a:p>
            <a:pPr lvl="0">
              <a:lnSpc>
                <a:spcPct val="100000"/>
              </a:lnSpc>
            </a:pPr>
            <a:r>
              <a:rPr lang="ru-RU" sz="2200" b="1" dirty="0" smtClean="0">
                <a:solidFill>
                  <a:srgbClr val="FFFF00"/>
                </a:solidFill>
                <a:latin typeface="Times New Roman" panose="02020603050405020304" pitchFamily="18" charset="0"/>
                <a:cs typeface="Times New Roman" panose="02020603050405020304" pitchFamily="18" charset="0"/>
              </a:rPr>
              <a:t>Выучите с ребенком, как его зовут, и как зовут его родителей, а также домашний адрес.</a:t>
            </a:r>
          </a:p>
          <a:p>
            <a:pPr lvl="0">
              <a:lnSpc>
                <a:spcPct val="100000"/>
              </a:lnSpc>
            </a:pPr>
            <a:r>
              <a:rPr lang="ru-RU" sz="2200" b="1" dirty="0" smtClean="0">
                <a:solidFill>
                  <a:srgbClr val="FFFF00"/>
                </a:solidFill>
                <a:latin typeface="Times New Roman" panose="02020603050405020304" pitchFamily="18" charset="0"/>
                <a:cs typeface="Times New Roman" panose="02020603050405020304" pitchFamily="18" charset="0"/>
              </a:rPr>
              <a:t>Уберите все предметы, которыми он может пораниться.</a:t>
            </a:r>
            <a:endParaRPr lang="ru-RU" sz="2200" dirty="0" smtClean="0">
              <a:solidFill>
                <a:srgbClr val="FFFF00"/>
              </a:solidFill>
              <a:latin typeface="Times New Roman" panose="02020603050405020304" pitchFamily="18" charset="0"/>
              <a:cs typeface="Times New Roman" panose="02020603050405020304" pitchFamily="18" charset="0"/>
            </a:endParaRPr>
          </a:p>
          <a:p>
            <a:pPr lvl="0">
              <a:lnSpc>
                <a:spcPct val="100000"/>
              </a:lnSpc>
            </a:pPr>
            <a:r>
              <a:rPr lang="ru-RU" sz="2200" b="1" dirty="0" smtClean="0">
                <a:solidFill>
                  <a:srgbClr val="FFFF00"/>
                </a:solidFill>
                <a:latin typeface="Times New Roman" panose="02020603050405020304" pitchFamily="18" charset="0"/>
                <a:cs typeface="Times New Roman" panose="02020603050405020304" pitchFamily="18" charset="0"/>
              </a:rPr>
              <a:t>Проверьте, не оставили ли вы включенной воду или газ, выключили ли электронагревательные приборы.</a:t>
            </a:r>
            <a:endParaRPr lang="ru-RU" sz="2200" dirty="0" smtClean="0">
              <a:solidFill>
                <a:srgbClr val="FFFF00"/>
              </a:solidFill>
              <a:latin typeface="Times New Roman" panose="02020603050405020304" pitchFamily="18" charset="0"/>
              <a:cs typeface="Times New Roman" panose="02020603050405020304" pitchFamily="18" charset="0"/>
            </a:endParaRPr>
          </a:p>
          <a:p>
            <a:pPr lvl="0">
              <a:lnSpc>
                <a:spcPct val="100000"/>
              </a:lnSpc>
            </a:pPr>
            <a:r>
              <a:rPr lang="ru-RU" sz="2200" b="1" dirty="0" smtClean="0">
                <a:solidFill>
                  <a:srgbClr val="FFFF00"/>
                </a:solidFill>
                <a:latin typeface="Times New Roman" panose="02020603050405020304" pitchFamily="18" charset="0"/>
                <a:cs typeface="Times New Roman" panose="02020603050405020304" pitchFamily="18" charset="0"/>
              </a:rPr>
              <a:t>Закройте окна и тщательно заприте входную дверь.</a:t>
            </a:r>
            <a:endParaRPr lang="ru-RU" sz="2200" dirty="0" smtClean="0">
              <a:solidFill>
                <a:srgbClr val="FFFF00"/>
              </a:solidFill>
              <a:latin typeface="Times New Roman" panose="02020603050405020304" pitchFamily="18" charset="0"/>
              <a:cs typeface="Times New Roman" panose="02020603050405020304" pitchFamily="18" charset="0"/>
            </a:endParaRPr>
          </a:p>
          <a:p>
            <a:pPr lvl="0">
              <a:lnSpc>
                <a:spcPct val="100000"/>
              </a:lnSpc>
            </a:pPr>
            <a:r>
              <a:rPr lang="ru-RU" sz="2200" b="1" dirty="0" smtClean="0">
                <a:solidFill>
                  <a:srgbClr val="FFFF00"/>
                </a:solidFill>
                <a:latin typeface="Times New Roman" panose="02020603050405020304" pitchFamily="18" charset="0"/>
                <a:cs typeface="Times New Roman" panose="02020603050405020304" pitchFamily="18" charset="0"/>
              </a:rPr>
              <a:t>Уходя в вечернее время, не забудьте включить свет в комнатах, это отпугнет злоумышленников, и вашему ребенку не будет страшно одному.</a:t>
            </a:r>
            <a:endParaRPr lang="ru-RU" sz="2200" dirty="0" smtClean="0">
              <a:solidFill>
                <a:srgbClr val="FFFF00"/>
              </a:solidFill>
              <a:latin typeface="Times New Roman" panose="02020603050405020304" pitchFamily="18" charset="0"/>
              <a:cs typeface="Times New Roman" panose="02020603050405020304" pitchFamily="18" charset="0"/>
            </a:endParaRPr>
          </a:p>
          <a:p>
            <a:pPr lvl="0"/>
            <a:endParaRPr lang="ru-RU" sz="2200" dirty="0">
              <a:solidFill>
                <a:srgbClr val="FFFF0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149471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856984" cy="6408712"/>
          </a:xfrm>
        </p:spPr>
        <p:txBody>
          <a:bodyPr>
            <a:noAutofit/>
          </a:bodyPr>
          <a:lstStyle/>
          <a:p>
            <a:pPr lvl="0"/>
            <a:r>
              <a:rPr lang="ru-RU" sz="2400" b="1" dirty="0">
                <a:solidFill>
                  <a:srgbClr val="0070C0"/>
                </a:solidFill>
                <a:latin typeface="Times New Roman" panose="02020603050405020304" pitchFamily="18" charset="0"/>
                <a:cs typeface="Times New Roman" panose="02020603050405020304" pitchFamily="18" charset="0"/>
              </a:rPr>
              <a:t>При расположении квартиры на первом этаже, зашторьте окна, а если кто-то стучится в окно, ваш ребенок, не подходя к нему, должен громко кричать: «Папа! Иди сюда».</a:t>
            </a:r>
            <a:endParaRPr lang="ru-RU" sz="2400" dirty="0">
              <a:solidFill>
                <a:srgbClr val="0070C0"/>
              </a:solidFill>
              <a:latin typeface="Times New Roman" panose="02020603050405020304" pitchFamily="18" charset="0"/>
              <a:cs typeface="Times New Roman" panose="02020603050405020304" pitchFamily="18" charset="0"/>
            </a:endParaRPr>
          </a:p>
          <a:p>
            <a:pPr lvl="0"/>
            <a:r>
              <a:rPr lang="ru-RU" sz="2400" b="1" dirty="0">
                <a:solidFill>
                  <a:srgbClr val="0070C0"/>
                </a:solidFill>
                <a:latin typeface="Times New Roman" panose="02020603050405020304" pitchFamily="18" charset="0"/>
                <a:cs typeface="Times New Roman" panose="02020603050405020304" pitchFamily="18" charset="0"/>
              </a:rPr>
              <a:t>При возвращении домой предупредите ребенка об этом по телефону или домофону. Позвонив в дверь, ребенок должен ее открывать </a:t>
            </a:r>
            <a:r>
              <a:rPr lang="ru-RU" sz="2400" b="1" dirty="0" smtClean="0">
                <a:solidFill>
                  <a:srgbClr val="0070C0"/>
                </a:solidFill>
                <a:latin typeface="Times New Roman" panose="02020603050405020304" pitchFamily="18" charset="0"/>
                <a:cs typeface="Times New Roman" panose="02020603050405020304" pitchFamily="18" charset="0"/>
              </a:rPr>
              <a:t>только </a:t>
            </a:r>
            <a:r>
              <a:rPr lang="ru-RU" sz="2400" b="1" dirty="0">
                <a:solidFill>
                  <a:srgbClr val="0070C0"/>
                </a:solidFill>
                <a:latin typeface="Times New Roman" panose="02020603050405020304" pitchFamily="18" charset="0"/>
                <a:cs typeface="Times New Roman" panose="02020603050405020304" pitchFamily="18" charset="0"/>
              </a:rPr>
              <a:t>после того, как вы полностью назовете себя</a:t>
            </a:r>
            <a:r>
              <a:rPr lang="ru-RU" sz="2400" b="1" dirty="0" smtClean="0">
                <a:solidFill>
                  <a:srgbClr val="0070C0"/>
                </a:solidFill>
                <a:latin typeface="Times New Roman" panose="02020603050405020304" pitchFamily="18" charset="0"/>
                <a:cs typeface="Times New Roman" panose="02020603050405020304" pitchFamily="18" charset="0"/>
              </a:rPr>
              <a:t>.</a:t>
            </a:r>
          </a:p>
          <a:p>
            <a:r>
              <a:rPr lang="ru-RU" sz="2400" b="1" dirty="0">
                <a:solidFill>
                  <a:srgbClr val="0070C0"/>
                </a:solidFill>
                <a:latin typeface="Times New Roman" panose="02020603050405020304" pitchFamily="18" charset="0"/>
                <a:cs typeface="Times New Roman" panose="02020603050405020304" pitchFamily="18" charset="0"/>
              </a:rPr>
              <a:t>Не оставляйте на видных местах таблетки и другие лекарства. </a:t>
            </a:r>
          </a:p>
          <a:p>
            <a:r>
              <a:rPr lang="ru-RU" sz="2400" b="1" dirty="0">
                <a:solidFill>
                  <a:srgbClr val="0070C0"/>
                </a:solidFill>
                <a:latin typeface="Times New Roman" panose="02020603050405020304" pitchFamily="18" charset="0"/>
                <a:cs typeface="Times New Roman" panose="02020603050405020304" pitchFamily="18" charset="0"/>
              </a:rPr>
              <a:t>Хранение </a:t>
            </a:r>
            <a:r>
              <a:rPr lang="ru-RU" sz="2400" b="1" dirty="0" smtClean="0">
                <a:solidFill>
                  <a:srgbClr val="0070C0"/>
                </a:solidFill>
                <a:latin typeface="Times New Roman" panose="02020603050405020304" pitchFamily="18" charset="0"/>
                <a:cs typeface="Times New Roman" panose="02020603050405020304" pitchFamily="18" charset="0"/>
              </a:rPr>
              <a:t>оружия  </a:t>
            </a:r>
            <a:r>
              <a:rPr lang="ru-RU" sz="2400" b="1" dirty="0">
                <a:solidFill>
                  <a:srgbClr val="0070C0"/>
                </a:solidFill>
                <a:latin typeface="Times New Roman" panose="02020603050405020304" pitchFamily="18" charset="0"/>
                <a:cs typeface="Times New Roman" panose="02020603050405020304" pitchFamily="18" charset="0"/>
              </a:rPr>
              <a:t>в квартирах, домах должно быть на законном основании с соответствующим разрешением. Хранить его нужно в недоступном для детей месте, в сейфе, где хранятся ключи и код от сейфа должны знать только взрослые.</a:t>
            </a:r>
            <a:endParaRPr lang="ru-RU" sz="2400" dirty="0">
              <a:solidFill>
                <a:srgbClr val="0070C0"/>
              </a:solidFill>
              <a:latin typeface="Times New Roman" panose="02020603050405020304" pitchFamily="18" charset="0"/>
              <a:cs typeface="Times New Roman" panose="02020603050405020304" pitchFamily="18" charset="0"/>
            </a:endParaRPr>
          </a:p>
          <a:p>
            <a:pPr lvl="0"/>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169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2780928"/>
            <a:ext cx="8424936" cy="3396035"/>
          </a:xfrm>
        </p:spPr>
        <p:txBody>
          <a:bodyPr>
            <a:normAutofit/>
          </a:bodyPr>
          <a:lstStyle/>
          <a:p>
            <a:r>
              <a:rPr lang="ru-RU" sz="2400" b="1" dirty="0">
                <a:solidFill>
                  <a:srgbClr val="FFFF00"/>
                </a:solidFill>
                <a:latin typeface="Times New Roman" panose="02020603050405020304" pitchFamily="18" charset="0"/>
                <a:cs typeface="Times New Roman" panose="02020603050405020304" pitchFamily="18" charset="0"/>
              </a:rPr>
              <a:t>Постарайтесь доходчиво объяснить ребенку, что пока он находится у себя дома за закрытой дверью, он в относительной безопасности, но стоит лишь открыть дверь, как грань между ним и преступником стирается, он тут же становится легкой добычей, хотя бы потому, что не готов к нападению из вне, следовательно, не может сориентироваться в сложившейся ситуации.</a:t>
            </a:r>
            <a:endParaRPr lang="ru-RU" sz="2400" dirty="0">
              <a:solidFill>
                <a:srgbClr val="FFFF00"/>
              </a:solidFill>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rot="10800000" flipV="1">
            <a:off x="1115616" y="51056"/>
            <a:ext cx="7344816" cy="2246769"/>
          </a:xfrm>
          <a:prstGeom prst="rect">
            <a:avLst/>
          </a:prstGeom>
        </p:spPr>
        <p:txBody>
          <a:bodyPr wrap="square">
            <a:spAutoFit/>
          </a:bodyPr>
          <a:lstStyle/>
          <a:p>
            <a:pPr algn="ctr"/>
            <a:r>
              <a:rPr lang="ru-RU"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Дорогие родители, помните, что ваш ребенок не всегда может правильно оценить ситуацию, поэтому лучше, если он будет выполнять поручения под бдительным контролем с вашей стороны:</a:t>
            </a:r>
          </a:p>
        </p:txBody>
      </p:sp>
    </p:spTree>
    <p:extLst>
      <p:ext uri="{BB962C8B-B14F-4D97-AF65-F5344CB8AC3E}">
        <p14:creationId xmlns:p14="http://schemas.microsoft.com/office/powerpoint/2010/main" val="723192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964488" cy="6984776"/>
          </a:xfrm>
        </p:spPr>
        <p:txBody>
          <a:bodyPr>
            <a:noAutofit/>
          </a:bodyPr>
          <a:lstStyle/>
          <a:p>
            <a:pPr lvl="0"/>
            <a:r>
              <a:rPr lang="ru-RU" b="1" dirty="0">
                <a:solidFill>
                  <a:srgbClr val="C00000"/>
                </a:solidFill>
                <a:latin typeface="Times New Roman" panose="02020603050405020304" pitchFamily="18" charset="0"/>
                <a:cs typeface="Times New Roman" panose="02020603050405020304" pitchFamily="18" charset="0"/>
              </a:rPr>
              <a:t>Прежде чем открыть дверь, посмотри в глазок, нет ли за дверью посторонних.</a:t>
            </a:r>
            <a:endParaRPr lang="ru-RU" dirty="0">
              <a:solidFill>
                <a:srgbClr val="C00000"/>
              </a:solidFill>
              <a:latin typeface="Times New Roman" panose="02020603050405020304" pitchFamily="18" charset="0"/>
              <a:cs typeface="Times New Roman" panose="02020603050405020304" pitchFamily="18" charset="0"/>
            </a:endParaRPr>
          </a:p>
          <a:p>
            <a:pPr lvl="0"/>
            <a:r>
              <a:rPr lang="ru-RU" b="1" dirty="0">
                <a:solidFill>
                  <a:srgbClr val="C00000"/>
                </a:solidFill>
                <a:latin typeface="Times New Roman" panose="02020603050405020304" pitchFamily="18" charset="0"/>
                <a:cs typeface="Times New Roman" panose="02020603050405020304" pitchFamily="18" charset="0"/>
              </a:rPr>
              <a:t>Если тебе не видно, но ты слышишь голоса, подожди, пока люди не уйдут с площадки.</a:t>
            </a:r>
            <a:endParaRPr lang="ru-RU" dirty="0">
              <a:solidFill>
                <a:srgbClr val="C00000"/>
              </a:solidFill>
              <a:latin typeface="Times New Roman" panose="02020603050405020304" pitchFamily="18" charset="0"/>
              <a:cs typeface="Times New Roman" panose="02020603050405020304" pitchFamily="18" charset="0"/>
            </a:endParaRPr>
          </a:p>
          <a:p>
            <a:pPr lvl="0"/>
            <a:r>
              <a:rPr lang="ru-RU" b="1" dirty="0">
                <a:solidFill>
                  <a:srgbClr val="C00000"/>
                </a:solidFill>
                <a:latin typeface="Times New Roman" panose="02020603050405020304" pitchFamily="18" charset="0"/>
                <a:cs typeface="Times New Roman" panose="02020603050405020304" pitchFamily="18" charset="0"/>
              </a:rPr>
              <a:t>Открыв дверь и выйдя из квартиры, не забудь закрыть за собой дверь на ключ, и тогда ты можешь быть уверен, что тебя при возвращении не будет ждать дома преступник.</a:t>
            </a:r>
            <a:endParaRPr lang="ru-RU" dirty="0">
              <a:solidFill>
                <a:srgbClr val="C00000"/>
              </a:solidFill>
              <a:latin typeface="Times New Roman" panose="02020603050405020304" pitchFamily="18" charset="0"/>
              <a:cs typeface="Times New Roman" panose="02020603050405020304" pitchFamily="18" charset="0"/>
            </a:endParaRPr>
          </a:p>
          <a:p>
            <a:pPr lvl="0"/>
            <a:r>
              <a:rPr lang="ru-RU" b="1" dirty="0">
                <a:solidFill>
                  <a:srgbClr val="C00000"/>
                </a:solidFill>
                <a:latin typeface="Times New Roman" panose="02020603050405020304" pitchFamily="18" charset="0"/>
                <a:cs typeface="Times New Roman" panose="02020603050405020304" pitchFamily="18" charset="0"/>
              </a:rPr>
              <a:t>Если ты вышел из квартиры и увидел подозрительных людей, вернись немедленно обратно</a:t>
            </a:r>
            <a:r>
              <a:rPr lang="ru-RU" b="1" dirty="0" smtClean="0">
                <a:solidFill>
                  <a:srgbClr val="C00000"/>
                </a:solidFill>
                <a:latin typeface="Times New Roman" panose="02020603050405020304" pitchFamily="18" charset="0"/>
                <a:cs typeface="Times New Roman" panose="02020603050405020304" pitchFamily="18" charset="0"/>
              </a:rPr>
              <a:t>.</a:t>
            </a:r>
            <a:r>
              <a:rPr lang="ru-RU" b="1" dirty="0"/>
              <a:t> </a:t>
            </a:r>
            <a:endParaRPr lang="ru-RU" b="1" dirty="0" smtClean="0"/>
          </a:p>
          <a:p>
            <a:pPr lvl="0">
              <a:lnSpc>
                <a:spcPct val="150000"/>
              </a:lnSpc>
            </a:pPr>
            <a:r>
              <a:rPr lang="ru-RU" b="1" dirty="0" smtClean="0">
                <a:solidFill>
                  <a:srgbClr val="FFFF00"/>
                </a:solidFill>
                <a:latin typeface="Times New Roman" panose="02020603050405020304" pitchFamily="18" charset="0"/>
                <a:cs typeface="Times New Roman" panose="02020603050405020304" pitchFamily="18" charset="0"/>
              </a:rPr>
              <a:t>Если </a:t>
            </a:r>
            <a:r>
              <a:rPr lang="ru-RU" b="1" dirty="0">
                <a:solidFill>
                  <a:srgbClr val="FFFF00"/>
                </a:solidFill>
                <a:latin typeface="Times New Roman" panose="02020603050405020304" pitchFamily="18" charset="0"/>
                <a:cs typeface="Times New Roman" panose="02020603050405020304" pitchFamily="18" charset="0"/>
              </a:rPr>
              <a:t>незнакомец оказался у тебя за спиной, повернись к нему лицом. В случае попытки напасть на тебя будь готов обороняться. Для этого ты можешь использовать портфель, сумку, мусорное ведро, ключи, брелок и т.п. Нанеси нападающему неожиданный удар и затем убегай, крича: «Пожар» или «Горим».</a:t>
            </a:r>
            <a:endParaRPr lang="ru-RU" dirty="0">
              <a:solidFill>
                <a:srgbClr val="FFFF00"/>
              </a:solidFill>
              <a:latin typeface="Times New Roman" panose="02020603050405020304" pitchFamily="18" charset="0"/>
              <a:cs typeface="Times New Roman" panose="02020603050405020304" pitchFamily="18" charset="0"/>
            </a:endParaRPr>
          </a:p>
          <a:p>
            <a:endParaRPr lang="ru-RU" sz="2800" dirty="0"/>
          </a:p>
          <a:p>
            <a:pPr lvl="0"/>
            <a:endParaRPr lang="ru-RU" sz="2800" dirty="0">
              <a:solidFill>
                <a:srgbClr val="C00000"/>
              </a:solidFill>
              <a:latin typeface="Times New Roman" panose="02020603050405020304" pitchFamily="18" charset="0"/>
              <a:cs typeface="Times New Roman" panose="02020603050405020304" pitchFamily="18" charset="0"/>
            </a:endParaRPr>
          </a:p>
          <a:p>
            <a:endParaRPr lang="ru-RU"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000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365127"/>
            <a:ext cx="6967686" cy="327570"/>
          </a:xfrm>
        </p:spPr>
        <p:txBody>
          <a:bodyPr>
            <a:normAutofit fontScale="90000"/>
          </a:bodyPr>
          <a:lstStyle/>
          <a:p>
            <a:pPr algn="ctr"/>
            <a:r>
              <a:rPr lang="ru-RU" sz="3600" b="1" dirty="0">
                <a:solidFill>
                  <a:srgbClr val="C00000"/>
                </a:solidFill>
                <a:latin typeface="Times New Roman" panose="02020603050405020304" pitchFamily="18" charset="0"/>
                <a:cs typeface="Times New Roman" panose="02020603050405020304" pitchFamily="18" charset="0"/>
              </a:rPr>
              <a:t>Ребёнок и улица.</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124744"/>
            <a:ext cx="8047806" cy="5052219"/>
          </a:xfrm>
        </p:spPr>
        <p:txBody>
          <a:bodyPr>
            <a:normAutofit fontScale="92500" lnSpcReduction="20000"/>
          </a:bodyPr>
          <a:lstStyle/>
          <a:p>
            <a:r>
              <a:rPr lang="ru-RU" sz="2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Если вы отпустили ребенка гулять одного, присматривайте за ним из окна или договоритесь или договоритесь о совместном дежурстве с другими родителями во время прогулки ваших детей.</a:t>
            </a:r>
            <a:endParaRPr lang="ru-RU" sz="2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2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Заметив, что к ребенку подошел незнакомый человек, позовите ребенка домой и тут же спуститесь к нему сами. Выясните чего хочет незнакомец и сообщите об этом своему участковому инспектору </a:t>
            </a:r>
            <a:r>
              <a:rPr lang="ru-RU" sz="2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полиции</a:t>
            </a:r>
            <a:r>
              <a:rPr lang="ru-RU" sz="2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sz="2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Уходя из дома в отсутствии родителей, ребенок должен оставить записку, куда и с кем идет и когда будет дома, по возможности оставить телефон либо иной способ связи с ним. Если в обозначенное время </a:t>
            </a:r>
            <a:r>
              <a:rPr lang="ru-RU" sz="2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прийти </a:t>
            </a:r>
            <a:r>
              <a:rPr lang="ru-RU" sz="2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домой нет возможности необходимо обязательно позвонить родителям и предупредить о задержке.</a:t>
            </a:r>
            <a:endParaRPr lang="ru-RU" sz="2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088005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570</TotalTime>
  <Words>1802</Words>
  <Application>Microsoft Office PowerPoint</Application>
  <PresentationFormat>Экран (4:3)</PresentationFormat>
  <Paragraphs>110</Paragraphs>
  <Slides>26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Bookman Old Style</vt:lpstr>
      <vt:lpstr>Century Gothic</vt:lpstr>
      <vt:lpstr>Times New Roman</vt:lpstr>
      <vt:lpstr>Wingdings</vt:lpstr>
      <vt:lpstr>Wingdings 3</vt:lpstr>
      <vt:lpstr>Сектор</vt:lpstr>
      <vt:lpstr>Презентация PowerPoint</vt:lpstr>
      <vt:lpstr>Презентация PowerPoint</vt:lpstr>
      <vt:lpstr>Презентация PowerPoint</vt:lpstr>
      <vt:lpstr>Презентация PowerPoint</vt:lpstr>
      <vt:lpstr>Основными правилами, если ребенок остается один дома, должны быть:</vt:lpstr>
      <vt:lpstr>Презентация PowerPoint</vt:lpstr>
      <vt:lpstr>Презентация PowerPoint</vt:lpstr>
      <vt:lpstr>Презентация PowerPoint</vt:lpstr>
      <vt:lpstr>Ребёнок и улица.</vt:lpstr>
      <vt:lpstr>Презентация PowerPoint</vt:lpstr>
      <vt:lpstr>Презентация PowerPoint</vt:lpstr>
      <vt:lpstr>Презентация PowerPoint</vt:lpstr>
      <vt:lpstr>Дополнительные рекомендации для родителей. </vt:lpstr>
      <vt:lpstr>Презентация PowerPoint</vt:lpstr>
      <vt:lpstr>Презентация PowerPoint</vt:lpstr>
      <vt:lpstr>Презентация PowerPoint</vt:lpstr>
      <vt:lpstr>Какие опасности подстерегают ребёнка?</vt:lpstr>
      <vt:lpstr> Ребёнок один дома.</vt:lpstr>
      <vt:lpstr>Источники бытовых травм:  </vt:lpstr>
      <vt:lpstr>Как сделать родителям жизнь малыша дома безопасной?</vt:lpstr>
      <vt:lpstr>Ребёнок и посторонние.</vt:lpstr>
      <vt:lpstr>Ребёнок на улице.</vt:lpstr>
      <vt:lpstr>Ребёнок в общественных местах. </vt:lpstr>
      <vt:lpstr>Безопасная прогулка</vt:lpstr>
      <vt:lpstr>Во всех ситуациях ребёнок должен чётко понимать, что безопасность — это главное, и во многом она зависит от него.  А от родителей зависит, насколько он уяснит правила безопасности в различных жизненных ситуациях!</vt:lpstr>
      <vt:lpstr>Здоровья Вам и вашим детям!!! 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детей дошкольного возраста</dc:title>
  <dc:creator>Администратор</dc:creator>
  <cp:lastModifiedBy>Любовь Дубровина</cp:lastModifiedBy>
  <cp:revision>69</cp:revision>
  <dcterms:created xsi:type="dcterms:W3CDTF">2015-07-29T15:05:47Z</dcterms:created>
  <dcterms:modified xsi:type="dcterms:W3CDTF">2024-05-21T02:00:38Z</dcterms:modified>
</cp:coreProperties>
</file>