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73" r:id="rId7"/>
    <p:sldId id="274" r:id="rId8"/>
    <p:sldId id="272" r:id="rId9"/>
    <p:sldId id="266" r:id="rId10"/>
    <p:sldId id="288" r:id="rId11"/>
    <p:sldId id="264" r:id="rId12"/>
    <p:sldId id="277" r:id="rId13"/>
    <p:sldId id="279" r:id="rId14"/>
    <p:sldId id="291" r:id="rId15"/>
    <p:sldId id="294" r:id="rId16"/>
    <p:sldId id="290" r:id="rId17"/>
    <p:sldId id="282" r:id="rId18"/>
    <p:sldId id="295" r:id="rId19"/>
    <p:sldId id="268" r:id="rId20"/>
    <p:sldId id="278" r:id="rId21"/>
    <p:sldId id="296" r:id="rId22"/>
    <p:sldId id="269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F3300"/>
    <a:srgbClr val="FF0000"/>
    <a:srgbClr val="00FF00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6464891041162233"/>
          <c:y val="0.2637362637362638"/>
          <c:w val="0.60532687651331762"/>
          <c:h val="0.54945054945054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99FF"/>
            </a:solidFill>
            <a:ln w="1269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8900330518831401E-2"/>
                  <c:y val="-0.1881287185396913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высшее образование
30%</a:t>
                    </a:r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2.4002194200644381E-2"/>
                  <c:y val="-0.5387571603140680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сред/спец образование
70%</a:t>
                    </a:r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2"/>
              <c:delete val="1"/>
            </c:dLbl>
            <c:numFmt formatCode="0%" sourceLinked="0"/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CatName val="1"/>
            <c:showPercent val="1"/>
            <c:separator>
</c:separator>
          </c:dLbls>
          <c:cat>
            <c:strRef>
              <c:f>Sheet1!$A$2:$A$4</c:f>
              <c:strCache>
                <c:ptCount val="2"/>
                <c:pt idx="0">
                  <c:v>высшее образование</c:v>
                </c:pt>
                <c:pt idx="1">
                  <c:v>сред/спец образование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0.3000000000000001</c:v>
                </c:pt>
                <c:pt idx="1">
                  <c:v>0.70000000000000018</c:v>
                </c:pt>
              </c:numCache>
            </c:numRef>
          </c:val>
        </c:ser>
      </c:pie3DChart>
      <c:spPr>
        <a:solidFill>
          <a:srgbClr val="C0C0C0"/>
        </a:solidFill>
        <a:ln w="12690">
          <a:solidFill>
            <a:srgbClr val="808080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6464891041162233"/>
          <c:y val="0.2637362637362638"/>
          <c:w val="0.60532687651331762"/>
          <c:h val="0.54945054945054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99FF"/>
            </a:solidFill>
            <a:ln w="1269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6103984838541124"/>
                  <c:y val="-0.1444263220793149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не прошли обучение
15%</a:t>
                    </a:r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20144058418015007"/>
                  <c:y val="-0.6441377650950816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прошли обучение
85%</a:t>
                    </a:r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2"/>
              <c:delete val="1"/>
            </c:dLbl>
            <c:numFmt formatCode="0%" sourceLinked="0"/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CatName val="1"/>
            <c:showPercent val="1"/>
            <c:separator>
</c:separator>
          </c:dLbls>
          <c:cat>
            <c:strRef>
              <c:f>Sheet1!$A$2:$A$4</c:f>
              <c:strCache>
                <c:ptCount val="2"/>
                <c:pt idx="0">
                  <c:v>не прошли обучение</c:v>
                </c:pt>
                <c:pt idx="1">
                  <c:v>прошли обучение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0.15000000000000005</c:v>
                </c:pt>
                <c:pt idx="1">
                  <c:v>0.8500000000000002</c:v>
                </c:pt>
              </c:numCache>
            </c:numRef>
          </c:val>
        </c:ser>
      </c:pie3DChart>
      <c:spPr>
        <a:solidFill>
          <a:srgbClr val="C0C0C0"/>
        </a:solidFill>
        <a:ln w="12690">
          <a:solidFill>
            <a:srgbClr val="808080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6464891041162233"/>
          <c:y val="0.2637362637362638"/>
          <c:w val="0.60532687651331762"/>
          <c:h val="0.54945054945054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99FF"/>
            </a:solidFill>
            <a:ln w="12690">
              <a:solidFill>
                <a:srgbClr val="000000"/>
              </a:solidFill>
              <a:prstDash val="solid"/>
            </a:ln>
          </c:spPr>
          <c:explosion val="14"/>
          <c:dPt>
            <c:idx val="1"/>
            <c:spPr>
              <a:solidFill>
                <a:srgbClr val="993366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3030920250446425"/>
                  <c:y val="-0.7146302772400158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2"/>
              <c:delete val="1"/>
            </c:dLbl>
            <c:numFmt formatCode="0%" sourceLinked="0"/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CatName val="1"/>
            <c:showPercent val="1"/>
            <c:separator>
</c:separator>
          </c:dLbls>
          <c:cat>
            <c:numRef>
              <c:f>Sheet1!$A$2:$A$4</c:f>
              <c:numCache>
                <c:formatCode>General</c:formatCode>
                <c:ptCount val="3"/>
                <c:pt idx="1">
                  <c:v>1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1">
                  <c:v>1</c:v>
                </c:pt>
              </c:numCache>
            </c:numRef>
          </c:val>
        </c:ser>
      </c:pie3DChart>
      <c:spPr>
        <a:solidFill>
          <a:srgbClr val="C0C0C0"/>
        </a:solidFill>
        <a:ln w="12690">
          <a:solidFill>
            <a:srgbClr val="808080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6464891041162233"/>
          <c:y val="0.2637362637362638"/>
          <c:w val="0.60532687651331762"/>
          <c:h val="0.54945054945054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99FF"/>
            </a:solidFill>
            <a:ln w="1269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1672534947617122"/>
                  <c:y val="-6.8736461823278597E-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4.3030781387228163E-2"/>
                  <c:y val="4.2758621335791704E-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4.4043379178452392E-2"/>
                  <c:y val="-0.22977283970049248"/>
                </c:manualLayout>
              </c:layout>
              <c:showCatName val="1"/>
              <c:showPercent val="1"/>
              <c:separator>
</c:separator>
            </c:dLbl>
            <c:numFmt formatCode="0%" sourceLinked="0"/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CatName val="1"/>
            <c:showPercent val="1"/>
            <c:separator>
</c:separator>
          </c:dLbls>
          <c:cat>
            <c:strRef>
              <c:f>Sheet1!$A$2:$A$4</c:f>
              <c:strCache>
                <c:ptCount val="3"/>
                <c:pt idx="0">
                  <c:v>1-я категория</c:v>
                </c:pt>
                <c:pt idx="1">
                  <c:v>2-я категория</c:v>
                </c:pt>
                <c:pt idx="2">
                  <c:v>без категории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0.15000000000000005</c:v>
                </c:pt>
                <c:pt idx="1">
                  <c:v>0.45</c:v>
                </c:pt>
                <c:pt idx="2">
                  <c:v>0.4</c:v>
                </c:pt>
              </c:numCache>
            </c:numRef>
          </c:val>
        </c:ser>
      </c:pie3DChart>
      <c:spPr>
        <a:solidFill>
          <a:srgbClr val="C0C0C0"/>
        </a:solidFill>
        <a:ln w="12690">
          <a:solidFill>
            <a:srgbClr val="808080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D41DA-7920-42D7-AA96-5CB6A2ACFA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0D2925-7768-473F-BD0E-5A0B1EC14414}">
      <dgm:prSet phldrT="[Текст]" custT="1"/>
      <dgm:spPr/>
      <dgm:t>
        <a:bodyPr/>
        <a:lstStyle/>
        <a:p>
          <a:r>
            <a:rPr lang="ru-RU" sz="3600" dirty="0" smtClean="0"/>
            <a:t>Структура ООП ДО</a:t>
          </a:r>
          <a:endParaRPr lang="ru-RU" sz="3600" dirty="0"/>
        </a:p>
      </dgm:t>
    </dgm:pt>
    <dgm:pt modelId="{98D01315-A3CB-4E1B-B9BE-84C120C7EDA4}" type="parTrans" cxnId="{EEC34DDC-C02C-4BC8-B1D1-89C6E19E9796}">
      <dgm:prSet/>
      <dgm:spPr/>
      <dgm:t>
        <a:bodyPr/>
        <a:lstStyle/>
        <a:p>
          <a:endParaRPr lang="ru-RU"/>
        </a:p>
      </dgm:t>
    </dgm:pt>
    <dgm:pt modelId="{02B90AD5-20E6-4701-A309-02F0C112A594}" type="sibTrans" cxnId="{EEC34DDC-C02C-4BC8-B1D1-89C6E19E9796}">
      <dgm:prSet/>
      <dgm:spPr/>
      <dgm:t>
        <a:bodyPr/>
        <a:lstStyle/>
        <a:p>
          <a:endParaRPr lang="ru-RU"/>
        </a:p>
      </dgm:t>
    </dgm:pt>
    <dgm:pt modelId="{C13F0C49-48DE-43E8-AD51-C5E206F88FC8}">
      <dgm:prSet phldrT="[Текст]" custT="1"/>
      <dgm:spPr/>
      <dgm:t>
        <a:bodyPr/>
        <a:lstStyle/>
        <a:p>
          <a:r>
            <a:rPr lang="ru-RU" sz="3200" dirty="0" smtClean="0"/>
            <a:t>Целевой раздел</a:t>
          </a:r>
          <a:endParaRPr lang="ru-RU" sz="3200" dirty="0"/>
        </a:p>
      </dgm:t>
    </dgm:pt>
    <dgm:pt modelId="{7F8F0026-4D4F-458B-AE02-60E75ED6377D}" type="parTrans" cxnId="{66D7C2A0-EA1C-430A-8926-7129CAA369A2}">
      <dgm:prSet/>
      <dgm:spPr/>
      <dgm:t>
        <a:bodyPr/>
        <a:lstStyle/>
        <a:p>
          <a:endParaRPr lang="ru-RU"/>
        </a:p>
      </dgm:t>
    </dgm:pt>
    <dgm:pt modelId="{596B2ACB-64C4-46BE-9EC5-3320F38B3FB1}" type="sibTrans" cxnId="{66D7C2A0-EA1C-430A-8926-7129CAA369A2}">
      <dgm:prSet/>
      <dgm:spPr/>
      <dgm:t>
        <a:bodyPr/>
        <a:lstStyle/>
        <a:p>
          <a:endParaRPr lang="ru-RU"/>
        </a:p>
      </dgm:t>
    </dgm:pt>
    <dgm:pt modelId="{458190C3-2E2C-4554-A9AD-2CA1E8835478}">
      <dgm:prSet phldrT="[Текст]" custT="1"/>
      <dgm:spPr/>
      <dgm:t>
        <a:bodyPr/>
        <a:lstStyle/>
        <a:p>
          <a:r>
            <a:rPr lang="ru-RU" sz="3200" dirty="0" smtClean="0"/>
            <a:t>Организационный </a:t>
          </a:r>
        </a:p>
        <a:p>
          <a:r>
            <a:rPr lang="ru-RU" sz="3200" dirty="0" smtClean="0"/>
            <a:t>раздел</a:t>
          </a:r>
          <a:endParaRPr lang="ru-RU" sz="3200" dirty="0"/>
        </a:p>
      </dgm:t>
    </dgm:pt>
    <dgm:pt modelId="{06EDD8B0-F996-44CB-849D-45C917903EC8}" type="parTrans" cxnId="{D89BA83F-E384-42A8-9E6F-C6D101A30839}">
      <dgm:prSet/>
      <dgm:spPr/>
      <dgm:t>
        <a:bodyPr/>
        <a:lstStyle/>
        <a:p>
          <a:endParaRPr lang="ru-RU"/>
        </a:p>
      </dgm:t>
    </dgm:pt>
    <dgm:pt modelId="{E208019E-865B-4F10-81A4-F0327D8521EB}" type="sibTrans" cxnId="{D89BA83F-E384-42A8-9E6F-C6D101A30839}">
      <dgm:prSet/>
      <dgm:spPr/>
      <dgm:t>
        <a:bodyPr/>
        <a:lstStyle/>
        <a:p>
          <a:endParaRPr lang="ru-RU"/>
        </a:p>
      </dgm:t>
    </dgm:pt>
    <dgm:pt modelId="{3710B890-DC67-4685-8FF0-F04BF03F9F38}">
      <dgm:prSet phldrT="[Текст]" custT="1"/>
      <dgm:spPr/>
      <dgm:t>
        <a:bodyPr/>
        <a:lstStyle/>
        <a:p>
          <a:r>
            <a:rPr lang="ru-RU" sz="3200" dirty="0" smtClean="0"/>
            <a:t>Содержательный </a:t>
          </a:r>
        </a:p>
        <a:p>
          <a:r>
            <a:rPr lang="ru-RU" sz="3200" dirty="0" smtClean="0"/>
            <a:t>раздел</a:t>
          </a:r>
          <a:endParaRPr lang="ru-RU" sz="3200" dirty="0"/>
        </a:p>
      </dgm:t>
    </dgm:pt>
    <dgm:pt modelId="{93844861-1221-404D-9633-73E547A674F1}" type="parTrans" cxnId="{87EF1AF4-7361-41D2-B287-3EF18CD43920}">
      <dgm:prSet/>
      <dgm:spPr/>
      <dgm:t>
        <a:bodyPr/>
        <a:lstStyle/>
        <a:p>
          <a:endParaRPr lang="ru-RU"/>
        </a:p>
      </dgm:t>
    </dgm:pt>
    <dgm:pt modelId="{30EB376E-CB6A-4F5B-B33A-50350874A644}" type="sibTrans" cxnId="{87EF1AF4-7361-41D2-B287-3EF18CD43920}">
      <dgm:prSet/>
      <dgm:spPr/>
      <dgm:t>
        <a:bodyPr/>
        <a:lstStyle/>
        <a:p>
          <a:endParaRPr lang="ru-RU"/>
        </a:p>
      </dgm:t>
    </dgm:pt>
    <dgm:pt modelId="{BD7087BE-46B8-435F-9090-273E1CECD218}" type="pres">
      <dgm:prSet presAssocID="{070D41DA-7920-42D7-AA96-5CB6A2ACFA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A89960-1585-4BF9-AB8D-63CBD8B98721}" type="pres">
      <dgm:prSet presAssocID="{0A0D2925-7768-473F-BD0E-5A0B1EC14414}" presName="root1" presStyleCnt="0"/>
      <dgm:spPr/>
    </dgm:pt>
    <dgm:pt modelId="{82881B23-F874-42E8-8030-8AAF850D4191}" type="pres">
      <dgm:prSet presAssocID="{0A0D2925-7768-473F-BD0E-5A0B1EC14414}" presName="LevelOneTextNode" presStyleLbl="node0" presStyleIdx="0" presStyleCnt="1" custAng="5400000" custLinFactX="100000" custLinFactNeighborX="179701" custLinFactNeighborY="-39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CFA6E-6B2E-470D-AF56-DF0D17D6F7D8}" type="pres">
      <dgm:prSet presAssocID="{0A0D2925-7768-473F-BD0E-5A0B1EC14414}" presName="level2hierChild" presStyleCnt="0"/>
      <dgm:spPr/>
    </dgm:pt>
    <dgm:pt modelId="{539A7CEB-1BAF-4BF0-BE68-5B7F9CF762CF}" type="pres">
      <dgm:prSet presAssocID="{7F8F0026-4D4F-458B-AE02-60E75ED6377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B900DCF-B45C-49A1-9CBB-289DE52FA5C2}" type="pres">
      <dgm:prSet presAssocID="{7F8F0026-4D4F-458B-AE02-60E75ED6377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AA8623A-CCE0-42EA-ABCB-C15C06FFE4DF}" type="pres">
      <dgm:prSet presAssocID="{C13F0C49-48DE-43E8-AD51-C5E206F88FC8}" presName="root2" presStyleCnt="0"/>
      <dgm:spPr/>
    </dgm:pt>
    <dgm:pt modelId="{34F137C1-2CAF-47D9-BD89-D93FE5E5DDFA}" type="pres">
      <dgm:prSet presAssocID="{C13F0C49-48DE-43E8-AD51-C5E206F88FC8}" presName="LevelTwoTextNode" presStyleLbl="node2" presStyleIdx="0" presStyleCnt="3" custScaleX="108121" custScaleY="132414" custLinFactY="62163" custLinFactNeighborX="-8085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D45C2-71A2-4F5F-A134-A0B34AF9832B}" type="pres">
      <dgm:prSet presAssocID="{C13F0C49-48DE-43E8-AD51-C5E206F88FC8}" presName="level3hierChild" presStyleCnt="0"/>
      <dgm:spPr/>
    </dgm:pt>
    <dgm:pt modelId="{3B57998F-F5E3-46C1-B772-47258B2D187E}" type="pres">
      <dgm:prSet presAssocID="{06EDD8B0-F996-44CB-849D-45C917903EC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A63F54F-0547-4E0B-AF43-D127D36D7859}" type="pres">
      <dgm:prSet presAssocID="{06EDD8B0-F996-44CB-849D-45C917903EC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1C4AC81-62D9-401A-92A0-6C53E5B76E3B}" type="pres">
      <dgm:prSet presAssocID="{458190C3-2E2C-4554-A9AD-2CA1E8835478}" presName="root2" presStyleCnt="0"/>
      <dgm:spPr/>
    </dgm:pt>
    <dgm:pt modelId="{73FB3336-2A28-42EC-B458-6BA304CBBB60}" type="pres">
      <dgm:prSet presAssocID="{458190C3-2E2C-4554-A9AD-2CA1E8835478}" presName="LevelTwoTextNode" presStyleLbl="node2" presStyleIdx="1" presStyleCnt="3" custScaleX="121067" custScaleY="137316" custLinFactNeighborX="51289" custLinFactNeighborY="-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AA8F23-9A44-4FF1-9986-47B0A84DE320}" type="pres">
      <dgm:prSet presAssocID="{458190C3-2E2C-4554-A9AD-2CA1E8835478}" presName="level3hierChild" presStyleCnt="0"/>
      <dgm:spPr/>
    </dgm:pt>
    <dgm:pt modelId="{C4BE7057-77EC-4501-AA70-972694B06C0B}" type="pres">
      <dgm:prSet presAssocID="{93844861-1221-404D-9633-73E547A674F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A35F806-101A-4BC7-8840-9FADE8A67991}" type="pres">
      <dgm:prSet presAssocID="{93844861-1221-404D-9633-73E547A674F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C88F384-780C-47F2-B86B-FA85DAC7B723}" type="pres">
      <dgm:prSet presAssocID="{3710B890-DC67-4685-8FF0-F04BF03F9F38}" presName="root2" presStyleCnt="0"/>
      <dgm:spPr/>
    </dgm:pt>
    <dgm:pt modelId="{F25A0131-8121-4644-9928-A0B2526139EF}" type="pres">
      <dgm:prSet presAssocID="{3710B890-DC67-4685-8FF0-F04BF03F9F38}" presName="LevelTwoTextNode" presStyleLbl="node2" presStyleIdx="2" presStyleCnt="3" custScaleX="140937" custScaleY="124901" custLinFactNeighborX="-30200" custLinFactNeighborY="36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F5BAF9-46B8-4781-B786-DB277DE17348}" type="pres">
      <dgm:prSet presAssocID="{3710B890-DC67-4685-8FF0-F04BF03F9F38}" presName="level3hierChild" presStyleCnt="0"/>
      <dgm:spPr/>
    </dgm:pt>
  </dgm:ptLst>
  <dgm:cxnLst>
    <dgm:cxn modelId="{231C951E-2E14-4048-A9E3-6E0CA754C7EA}" type="presOf" srcId="{93844861-1221-404D-9633-73E547A674F1}" destId="{C4BE7057-77EC-4501-AA70-972694B06C0B}" srcOrd="0" destOrd="0" presId="urn:microsoft.com/office/officeart/2008/layout/HorizontalMultiLevelHierarchy"/>
    <dgm:cxn modelId="{6EA6B438-AF39-4E95-827C-5045B6ADC9C5}" type="presOf" srcId="{06EDD8B0-F996-44CB-849D-45C917903EC8}" destId="{3B57998F-F5E3-46C1-B772-47258B2D187E}" srcOrd="0" destOrd="0" presId="urn:microsoft.com/office/officeart/2008/layout/HorizontalMultiLevelHierarchy"/>
    <dgm:cxn modelId="{03C3ED1C-34B5-4ED9-B895-20343ACC5607}" type="presOf" srcId="{06EDD8B0-F996-44CB-849D-45C917903EC8}" destId="{DA63F54F-0547-4E0B-AF43-D127D36D7859}" srcOrd="1" destOrd="0" presId="urn:microsoft.com/office/officeart/2008/layout/HorizontalMultiLevelHierarchy"/>
    <dgm:cxn modelId="{FC96E441-53C4-44EB-8F05-1986559563E0}" type="presOf" srcId="{7F8F0026-4D4F-458B-AE02-60E75ED6377D}" destId="{539A7CEB-1BAF-4BF0-BE68-5B7F9CF762CF}" srcOrd="0" destOrd="0" presId="urn:microsoft.com/office/officeart/2008/layout/HorizontalMultiLevelHierarchy"/>
    <dgm:cxn modelId="{66D7C2A0-EA1C-430A-8926-7129CAA369A2}" srcId="{0A0D2925-7768-473F-BD0E-5A0B1EC14414}" destId="{C13F0C49-48DE-43E8-AD51-C5E206F88FC8}" srcOrd="0" destOrd="0" parTransId="{7F8F0026-4D4F-458B-AE02-60E75ED6377D}" sibTransId="{596B2ACB-64C4-46BE-9EC5-3320F38B3FB1}"/>
    <dgm:cxn modelId="{50D1FA3C-DC5D-431F-A988-B0111827D810}" type="presOf" srcId="{0A0D2925-7768-473F-BD0E-5A0B1EC14414}" destId="{82881B23-F874-42E8-8030-8AAF850D4191}" srcOrd="0" destOrd="0" presId="urn:microsoft.com/office/officeart/2008/layout/HorizontalMultiLevelHierarchy"/>
    <dgm:cxn modelId="{088CA68C-3843-4846-AA90-4FEFE505D107}" type="presOf" srcId="{93844861-1221-404D-9633-73E547A674F1}" destId="{FA35F806-101A-4BC7-8840-9FADE8A67991}" srcOrd="1" destOrd="0" presId="urn:microsoft.com/office/officeart/2008/layout/HorizontalMultiLevelHierarchy"/>
    <dgm:cxn modelId="{EEC34DDC-C02C-4BC8-B1D1-89C6E19E9796}" srcId="{070D41DA-7920-42D7-AA96-5CB6A2ACFAE4}" destId="{0A0D2925-7768-473F-BD0E-5A0B1EC14414}" srcOrd="0" destOrd="0" parTransId="{98D01315-A3CB-4E1B-B9BE-84C120C7EDA4}" sibTransId="{02B90AD5-20E6-4701-A309-02F0C112A594}"/>
    <dgm:cxn modelId="{0564898A-2973-425B-8FE5-8642B7D9382B}" type="presOf" srcId="{3710B890-DC67-4685-8FF0-F04BF03F9F38}" destId="{F25A0131-8121-4644-9928-A0B2526139EF}" srcOrd="0" destOrd="0" presId="urn:microsoft.com/office/officeart/2008/layout/HorizontalMultiLevelHierarchy"/>
    <dgm:cxn modelId="{634BB247-AD8C-482E-8BBE-1A214AABE455}" type="presOf" srcId="{458190C3-2E2C-4554-A9AD-2CA1E8835478}" destId="{73FB3336-2A28-42EC-B458-6BA304CBBB60}" srcOrd="0" destOrd="0" presId="urn:microsoft.com/office/officeart/2008/layout/HorizontalMultiLevelHierarchy"/>
    <dgm:cxn modelId="{C729A926-9F92-40EF-A8EF-E09E7B9A9DAC}" type="presOf" srcId="{7F8F0026-4D4F-458B-AE02-60E75ED6377D}" destId="{3B900DCF-B45C-49A1-9CBB-289DE52FA5C2}" srcOrd="1" destOrd="0" presId="urn:microsoft.com/office/officeart/2008/layout/HorizontalMultiLevelHierarchy"/>
    <dgm:cxn modelId="{DF22A5E7-FE77-4CAE-A4B2-591EABE1191C}" type="presOf" srcId="{070D41DA-7920-42D7-AA96-5CB6A2ACFAE4}" destId="{BD7087BE-46B8-435F-9090-273E1CECD218}" srcOrd="0" destOrd="0" presId="urn:microsoft.com/office/officeart/2008/layout/HorizontalMultiLevelHierarchy"/>
    <dgm:cxn modelId="{D89BA83F-E384-42A8-9E6F-C6D101A30839}" srcId="{0A0D2925-7768-473F-BD0E-5A0B1EC14414}" destId="{458190C3-2E2C-4554-A9AD-2CA1E8835478}" srcOrd="1" destOrd="0" parTransId="{06EDD8B0-F996-44CB-849D-45C917903EC8}" sibTransId="{E208019E-865B-4F10-81A4-F0327D8521EB}"/>
    <dgm:cxn modelId="{40152CF4-B28D-446C-9D35-11A91BBFE3E9}" type="presOf" srcId="{C13F0C49-48DE-43E8-AD51-C5E206F88FC8}" destId="{34F137C1-2CAF-47D9-BD89-D93FE5E5DDFA}" srcOrd="0" destOrd="0" presId="urn:microsoft.com/office/officeart/2008/layout/HorizontalMultiLevelHierarchy"/>
    <dgm:cxn modelId="{87EF1AF4-7361-41D2-B287-3EF18CD43920}" srcId="{0A0D2925-7768-473F-BD0E-5A0B1EC14414}" destId="{3710B890-DC67-4685-8FF0-F04BF03F9F38}" srcOrd="2" destOrd="0" parTransId="{93844861-1221-404D-9633-73E547A674F1}" sibTransId="{30EB376E-CB6A-4F5B-B33A-50350874A644}"/>
    <dgm:cxn modelId="{E52CCEB6-7F2F-4AAD-9EDC-D79B94F60413}" type="presParOf" srcId="{BD7087BE-46B8-435F-9090-273E1CECD218}" destId="{86A89960-1585-4BF9-AB8D-63CBD8B98721}" srcOrd="0" destOrd="0" presId="urn:microsoft.com/office/officeart/2008/layout/HorizontalMultiLevelHierarchy"/>
    <dgm:cxn modelId="{4F97554C-F684-4E2B-AF8B-5EC297578E92}" type="presParOf" srcId="{86A89960-1585-4BF9-AB8D-63CBD8B98721}" destId="{82881B23-F874-42E8-8030-8AAF850D4191}" srcOrd="0" destOrd="0" presId="urn:microsoft.com/office/officeart/2008/layout/HorizontalMultiLevelHierarchy"/>
    <dgm:cxn modelId="{86EAFB64-3A88-404D-8310-A1D671DA3E37}" type="presParOf" srcId="{86A89960-1585-4BF9-AB8D-63CBD8B98721}" destId="{99FCFA6E-6B2E-470D-AF56-DF0D17D6F7D8}" srcOrd="1" destOrd="0" presId="urn:microsoft.com/office/officeart/2008/layout/HorizontalMultiLevelHierarchy"/>
    <dgm:cxn modelId="{D733F027-12E9-4576-B9D3-462110A0CF4F}" type="presParOf" srcId="{99FCFA6E-6B2E-470D-AF56-DF0D17D6F7D8}" destId="{539A7CEB-1BAF-4BF0-BE68-5B7F9CF762CF}" srcOrd="0" destOrd="0" presId="urn:microsoft.com/office/officeart/2008/layout/HorizontalMultiLevelHierarchy"/>
    <dgm:cxn modelId="{1D482234-13FA-45AE-89E9-0CEAB5D6D195}" type="presParOf" srcId="{539A7CEB-1BAF-4BF0-BE68-5B7F9CF762CF}" destId="{3B900DCF-B45C-49A1-9CBB-289DE52FA5C2}" srcOrd="0" destOrd="0" presId="urn:microsoft.com/office/officeart/2008/layout/HorizontalMultiLevelHierarchy"/>
    <dgm:cxn modelId="{D492687C-AEAB-48C5-AF00-26AA97BB9317}" type="presParOf" srcId="{99FCFA6E-6B2E-470D-AF56-DF0D17D6F7D8}" destId="{FAA8623A-CCE0-42EA-ABCB-C15C06FFE4DF}" srcOrd="1" destOrd="0" presId="urn:microsoft.com/office/officeart/2008/layout/HorizontalMultiLevelHierarchy"/>
    <dgm:cxn modelId="{9B1EF59E-0E8B-4F6E-9ECA-08D48EA49C8D}" type="presParOf" srcId="{FAA8623A-CCE0-42EA-ABCB-C15C06FFE4DF}" destId="{34F137C1-2CAF-47D9-BD89-D93FE5E5DDFA}" srcOrd="0" destOrd="0" presId="urn:microsoft.com/office/officeart/2008/layout/HorizontalMultiLevelHierarchy"/>
    <dgm:cxn modelId="{47D39BCF-ED8A-46B5-9044-661EC245BCE4}" type="presParOf" srcId="{FAA8623A-CCE0-42EA-ABCB-C15C06FFE4DF}" destId="{7C1D45C2-71A2-4F5F-A134-A0B34AF9832B}" srcOrd="1" destOrd="0" presId="urn:microsoft.com/office/officeart/2008/layout/HorizontalMultiLevelHierarchy"/>
    <dgm:cxn modelId="{EB22D484-A867-4C86-B5AE-D9B562A1DBF4}" type="presParOf" srcId="{99FCFA6E-6B2E-470D-AF56-DF0D17D6F7D8}" destId="{3B57998F-F5E3-46C1-B772-47258B2D187E}" srcOrd="2" destOrd="0" presId="urn:microsoft.com/office/officeart/2008/layout/HorizontalMultiLevelHierarchy"/>
    <dgm:cxn modelId="{778BC90B-AE50-4AC5-A512-39739B8DF404}" type="presParOf" srcId="{3B57998F-F5E3-46C1-B772-47258B2D187E}" destId="{DA63F54F-0547-4E0B-AF43-D127D36D7859}" srcOrd="0" destOrd="0" presId="urn:microsoft.com/office/officeart/2008/layout/HorizontalMultiLevelHierarchy"/>
    <dgm:cxn modelId="{8C86DE5D-8658-4EA6-B308-BF81C8474669}" type="presParOf" srcId="{99FCFA6E-6B2E-470D-AF56-DF0D17D6F7D8}" destId="{C1C4AC81-62D9-401A-92A0-6C53E5B76E3B}" srcOrd="3" destOrd="0" presId="urn:microsoft.com/office/officeart/2008/layout/HorizontalMultiLevelHierarchy"/>
    <dgm:cxn modelId="{BAAFF4A2-2AA8-4DC5-897A-E7D0E005457C}" type="presParOf" srcId="{C1C4AC81-62D9-401A-92A0-6C53E5B76E3B}" destId="{73FB3336-2A28-42EC-B458-6BA304CBBB60}" srcOrd="0" destOrd="0" presId="urn:microsoft.com/office/officeart/2008/layout/HorizontalMultiLevelHierarchy"/>
    <dgm:cxn modelId="{DB4B1567-D3AB-4647-B556-507E51356346}" type="presParOf" srcId="{C1C4AC81-62D9-401A-92A0-6C53E5B76E3B}" destId="{6AAA8F23-9A44-4FF1-9986-47B0A84DE320}" srcOrd="1" destOrd="0" presId="urn:microsoft.com/office/officeart/2008/layout/HorizontalMultiLevelHierarchy"/>
    <dgm:cxn modelId="{3ECB9078-2733-4D92-865F-3A424290AD8A}" type="presParOf" srcId="{99FCFA6E-6B2E-470D-AF56-DF0D17D6F7D8}" destId="{C4BE7057-77EC-4501-AA70-972694B06C0B}" srcOrd="4" destOrd="0" presId="urn:microsoft.com/office/officeart/2008/layout/HorizontalMultiLevelHierarchy"/>
    <dgm:cxn modelId="{EF6DC54B-5066-4C28-B555-48DFD1564B9D}" type="presParOf" srcId="{C4BE7057-77EC-4501-AA70-972694B06C0B}" destId="{FA35F806-101A-4BC7-8840-9FADE8A67991}" srcOrd="0" destOrd="0" presId="urn:microsoft.com/office/officeart/2008/layout/HorizontalMultiLevelHierarchy"/>
    <dgm:cxn modelId="{62F5C596-D088-4626-9E30-0CDE67297A9A}" type="presParOf" srcId="{99FCFA6E-6B2E-470D-AF56-DF0D17D6F7D8}" destId="{0C88F384-780C-47F2-B86B-FA85DAC7B723}" srcOrd="5" destOrd="0" presId="urn:microsoft.com/office/officeart/2008/layout/HorizontalMultiLevelHierarchy"/>
    <dgm:cxn modelId="{ABC61463-87D9-4B8F-B2AE-E31357EEA900}" type="presParOf" srcId="{0C88F384-780C-47F2-B86B-FA85DAC7B723}" destId="{F25A0131-8121-4644-9928-A0B2526139EF}" srcOrd="0" destOrd="0" presId="urn:microsoft.com/office/officeart/2008/layout/HorizontalMultiLevelHierarchy"/>
    <dgm:cxn modelId="{73F8F034-271D-4CF7-9396-EB104D6AA294}" type="presParOf" srcId="{0C88F384-780C-47F2-B86B-FA85DAC7B723}" destId="{37F5BAF9-46B8-4781-B786-DB277DE173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BE7057-77EC-4501-AA70-972694B06C0B}">
      <dsp:nvSpPr>
        <dsp:cNvPr id="0" name=""/>
        <dsp:cNvSpPr/>
      </dsp:nvSpPr>
      <dsp:spPr>
        <a:xfrm>
          <a:off x="1656190" y="570422"/>
          <a:ext cx="3121552" cy="4012527"/>
        </a:xfrm>
        <a:custGeom>
          <a:avLst/>
          <a:gdLst/>
          <a:ahLst/>
          <a:cxnLst/>
          <a:rect l="0" t="0" r="0" b="0"/>
          <a:pathLst>
            <a:path>
              <a:moveTo>
                <a:pt x="3121552" y="0"/>
              </a:moveTo>
              <a:lnTo>
                <a:pt x="0" y="4012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089873" y="2449592"/>
        <a:ext cx="254187" cy="254187"/>
      </dsp:txXfrm>
    </dsp:sp>
    <dsp:sp modelId="{3B57998F-F5E3-46C1-B772-47258B2D187E}">
      <dsp:nvSpPr>
        <dsp:cNvPr id="0" name=""/>
        <dsp:cNvSpPr/>
      </dsp:nvSpPr>
      <dsp:spPr>
        <a:xfrm>
          <a:off x="4286111" y="570422"/>
          <a:ext cx="491631" cy="2088237"/>
        </a:xfrm>
        <a:custGeom>
          <a:avLst/>
          <a:gdLst/>
          <a:ahLst/>
          <a:cxnLst/>
          <a:rect l="0" t="0" r="0" b="0"/>
          <a:pathLst>
            <a:path>
              <a:moveTo>
                <a:pt x="491631" y="0"/>
              </a:moveTo>
              <a:lnTo>
                <a:pt x="0" y="2088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478294" y="1560907"/>
        <a:ext cx="107266" cy="107266"/>
      </dsp:txXfrm>
    </dsp:sp>
    <dsp:sp modelId="{539A7CEB-1BAF-4BF0-BE68-5B7F9CF762CF}">
      <dsp:nvSpPr>
        <dsp:cNvPr id="0" name=""/>
        <dsp:cNvSpPr/>
      </dsp:nvSpPr>
      <dsp:spPr>
        <a:xfrm>
          <a:off x="0" y="570422"/>
          <a:ext cx="4777743" cy="2118221"/>
        </a:xfrm>
        <a:custGeom>
          <a:avLst/>
          <a:gdLst/>
          <a:ahLst/>
          <a:cxnLst/>
          <a:rect l="0" t="0" r="0" b="0"/>
          <a:pathLst>
            <a:path>
              <a:moveTo>
                <a:pt x="4777743" y="0"/>
              </a:moveTo>
              <a:lnTo>
                <a:pt x="0" y="2118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58215" y="1498876"/>
        <a:ext cx="261312" cy="261312"/>
      </dsp:txXfrm>
    </dsp:sp>
    <dsp:sp modelId="{82881B23-F874-42E8-8030-8AAF850D4191}">
      <dsp:nvSpPr>
        <dsp:cNvPr id="0" name=""/>
        <dsp:cNvSpPr/>
      </dsp:nvSpPr>
      <dsp:spPr>
        <a:xfrm>
          <a:off x="1656181" y="72021"/>
          <a:ext cx="5246322" cy="996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Структура ООП ДО</a:t>
          </a:r>
          <a:endParaRPr lang="ru-RU" sz="3600" kern="1200" dirty="0"/>
        </a:p>
      </dsp:txBody>
      <dsp:txXfrm>
        <a:off x="1656181" y="72021"/>
        <a:ext cx="5246322" cy="996801"/>
      </dsp:txXfrm>
    </dsp:sp>
    <dsp:sp modelId="{34F137C1-2CAF-47D9-BD89-D93FE5E5DDFA}">
      <dsp:nvSpPr>
        <dsp:cNvPr id="0" name=""/>
        <dsp:cNvSpPr/>
      </dsp:nvSpPr>
      <dsp:spPr>
        <a:xfrm>
          <a:off x="0" y="2028691"/>
          <a:ext cx="3535024" cy="1319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Целевой раздел</a:t>
          </a:r>
          <a:endParaRPr lang="ru-RU" sz="3200" kern="1200" dirty="0"/>
        </a:p>
      </dsp:txBody>
      <dsp:txXfrm>
        <a:off x="0" y="2028691"/>
        <a:ext cx="3535024" cy="1319904"/>
      </dsp:txXfrm>
    </dsp:sp>
    <dsp:sp modelId="{73FB3336-2A28-42EC-B458-6BA304CBBB60}">
      <dsp:nvSpPr>
        <dsp:cNvPr id="0" name=""/>
        <dsp:cNvSpPr/>
      </dsp:nvSpPr>
      <dsp:spPr>
        <a:xfrm>
          <a:off x="4286111" y="1974275"/>
          <a:ext cx="3958295" cy="1368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Организационный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раздел</a:t>
          </a:r>
          <a:endParaRPr lang="ru-RU" sz="3200" kern="1200" dirty="0"/>
        </a:p>
      </dsp:txBody>
      <dsp:txXfrm>
        <a:off x="4286111" y="1974275"/>
        <a:ext cx="3958295" cy="1368767"/>
      </dsp:txXfrm>
    </dsp:sp>
    <dsp:sp modelId="{F25A0131-8121-4644-9928-A0B2526139EF}">
      <dsp:nvSpPr>
        <dsp:cNvPr id="0" name=""/>
        <dsp:cNvSpPr/>
      </dsp:nvSpPr>
      <dsp:spPr>
        <a:xfrm>
          <a:off x="1656190" y="3960442"/>
          <a:ext cx="4607946" cy="1245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Содержательный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раздел</a:t>
          </a:r>
          <a:endParaRPr lang="ru-RU" sz="3200" kern="1200" dirty="0"/>
        </a:p>
      </dsp:txBody>
      <dsp:txXfrm>
        <a:off x="1656190" y="3960442"/>
        <a:ext cx="4607946" cy="1245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</cdr:x>
      <cdr:y>0.5</cdr:y>
    </cdr:from>
    <cdr:to>
      <cdr:x>0.5035</cdr:x>
      <cdr:y>0.599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3640" y="866775"/>
          <a:ext cx="57041" cy="171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0.489</cdr:x>
      <cdr:y>0.5</cdr:y>
    </cdr:from>
    <cdr:to>
      <cdr:x>0.5035</cdr:x>
      <cdr:y>0.599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3640" y="866775"/>
          <a:ext cx="57041" cy="171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</cdr:x>
      <cdr:y>0.5</cdr:y>
    </cdr:from>
    <cdr:to>
      <cdr:x>0.5035</cdr:x>
      <cdr:y>0.599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3640" y="866775"/>
          <a:ext cx="57041" cy="171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0.489</cdr:x>
      <cdr:y>0.5</cdr:y>
    </cdr:from>
    <cdr:to>
      <cdr:x>0.5035</cdr:x>
      <cdr:y>0.599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3640" y="866775"/>
          <a:ext cx="57041" cy="171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5D7DA-A1CC-4919-816D-1D6E3840A49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2878C-4392-4AB4-B94C-99F8B19AD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68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8C-4392-4AB4-B94C-99F8B19AD66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28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microsoft.com/office/2007/relationships/hdphoto" Target="../media/hdphoto8.wdp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7.jpeg"/><Relationship Id="rId5" Type="http://schemas.openxmlformats.org/officeDocument/2006/relationships/image" Target="../media/image52.jpeg"/><Relationship Id="rId10" Type="http://schemas.openxmlformats.org/officeDocument/2006/relationships/image" Target="../media/image56.jpeg"/><Relationship Id="rId4" Type="http://schemas.microsoft.com/office/2007/relationships/hdphoto" Target="../media/hdphoto14.wdp"/><Relationship Id="rId9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9.jpeg"/><Relationship Id="rId7" Type="http://schemas.openxmlformats.org/officeDocument/2006/relationships/hyperlink" Target="http://www.google.ru/url?sa=i&amp;source=images&amp;cd=&amp;cad=rja&amp;docid=UWDBZ8xSR_waqM&amp;tbnid=Fj_A6sSYDscdiM:&amp;ved=0CAgQjRwwADgS&amp;url=http://www.zooeco.com/0-dom/0-dom-pt13-255.html&amp;ei=DYEWUYTjCYmN4gSz1oDoCw&amp;psig=AFQjCNEPi1dDjPNPDnkf8mH3N05mAjMX2A&amp;ust=1360515725202373" TargetMode="External"/><Relationship Id="rId12" Type="http://schemas.openxmlformats.org/officeDocument/2006/relationships/image" Target="../media/image85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84.jpeg"/><Relationship Id="rId5" Type="http://schemas.openxmlformats.org/officeDocument/2006/relationships/image" Target="../media/image80.jpeg"/><Relationship Id="rId10" Type="http://schemas.openxmlformats.org/officeDocument/2006/relationships/hyperlink" Target="http://www.google.ru/url?sa=i&amp;source=images&amp;cd=&amp;cad=rja&amp;docid=MXNojNoS-vx4EM&amp;tbnid=SBsbS6T1q5VdMM:&amp;ved=0CAgQjRwwADhA&amp;url=http://dikiymir.ru/catalog-statei/ptica/57-klest.html?start=4&amp;ei=hIMWUZGBJdL14QSpzoHQCA&amp;psig=AFQjCNG0MdS4Yx6ZpsUOFu9-_9eIMa1tdA&amp;ust=1360516356640035" TargetMode="External"/><Relationship Id="rId4" Type="http://schemas.openxmlformats.org/officeDocument/2006/relationships/hyperlink" Target="http://www.google.ru/url?sa=i&amp;rct=j&amp;q=%D0%BF%D1%82%D0%B8%D1%86%D1%8B%20%D0%B2%20%D1%82%D0%B0%D0%B9%D0%B3%D0%B5&amp;source=images&amp;cd=&amp;cad=rja&amp;docid=WzHgE02AW8isaM&amp;tbnid=bDVHSVcrtivLfM:&amp;ved=0CAUQjRw&amp;url=http://lesohot.ru/blogs/klub-ohotnikov/poslednii-vyezd-po-peru-2012.html&amp;ei=69UUUeSzDcjc4QSUhoHIDg&amp;bvm=bv.42080656,d.bGE&amp;psig=AFQjCNFdlFz2pxGwVwgw0BAKvWRkokAM3w&amp;ust=1360406373754725" TargetMode="External"/><Relationship Id="rId9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1052736"/>
            <a:ext cx="7772400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8820472" cy="5162128"/>
          </a:xfrm>
        </p:spPr>
        <p:txBody>
          <a:bodyPr/>
          <a:lstStyle/>
          <a:p>
            <a:r>
              <a:rPr lang="ru-RU" dirty="0" smtClean="0"/>
              <a:t>Муниципальное бюджетное дошкольное образовательное учреждение детский сад общеразвивающего вида №70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Заведующий МБДОУ</a:t>
            </a:r>
          </a:p>
          <a:p>
            <a:r>
              <a:rPr lang="ru-RU" dirty="0" smtClean="0"/>
              <a:t>Дубровина Л.В.</a:t>
            </a:r>
          </a:p>
          <a:p>
            <a:endParaRPr lang="ru-RU" dirty="0"/>
          </a:p>
        </p:txBody>
      </p:sp>
      <p:pic>
        <p:nvPicPr>
          <p:cNvPr id="5" name="Рисунок 4" descr="DSC00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5172257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65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0099"/>
                </a:solidFill>
              </a:rPr>
              <a:t>МОДЕЛЬ КОМПЛЕКСНО – ТЕМАТИЧЕСКОГО ПЛАНИРОВАНИЯ   ДОУ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556792"/>
            <a:ext cx="3456384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Муниципальное бюджетное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дошкольное образовательное учреждение детский сад общеразвивающего вида №70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pPr algn="ctr"/>
            <a:r>
              <a:rPr lang="ru-RU" b="1" i="1" dirty="0"/>
              <a:t>Комплексно – тематическое планирование работы с детьми</a:t>
            </a:r>
            <a:endParaRPr lang="ru-RU" dirty="0"/>
          </a:p>
          <a:p>
            <a:r>
              <a:rPr lang="ru-RU" sz="1400" b="1" i="1" dirty="0"/>
              <a:t> </a:t>
            </a:r>
            <a:endParaRPr lang="ru-RU" sz="1400" dirty="0"/>
          </a:p>
          <a:p>
            <a:r>
              <a:rPr lang="ru-RU" sz="1400" i="1" dirty="0"/>
              <a:t> </a:t>
            </a:r>
          </a:p>
          <a:p>
            <a:endParaRPr lang="ru-RU" sz="1400" i="1" dirty="0" smtClean="0"/>
          </a:p>
          <a:p>
            <a:endParaRPr lang="ru-RU" sz="1400" dirty="0"/>
          </a:p>
          <a:p>
            <a:pPr algn="ctr"/>
            <a:r>
              <a:rPr lang="ru-RU" sz="1400" i="1" dirty="0"/>
              <a:t> </a:t>
            </a:r>
            <a:r>
              <a:rPr lang="ru-RU" sz="1400" i="1" dirty="0" smtClean="0"/>
              <a:t>г.</a:t>
            </a:r>
            <a:r>
              <a:rPr lang="ru-RU" sz="1400" i="1" dirty="0"/>
              <a:t> </a:t>
            </a:r>
            <a:r>
              <a:rPr lang="ru-RU" sz="1400" dirty="0" err="1" smtClean="0"/>
              <a:t>Ангарск</a:t>
            </a:r>
            <a:endParaRPr lang="ru-RU" sz="1400" dirty="0"/>
          </a:p>
        </p:txBody>
      </p:sp>
      <p:pic>
        <p:nvPicPr>
          <p:cNvPr id="2051" name="Picture 3" descr="H:\Дипломы\Воробьева Надежда Алексее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36" y="3108796"/>
            <a:ext cx="1729206" cy="2420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Дипломы\Ильина Марина Николае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9034">
            <a:off x="241947" y="1323758"/>
            <a:ext cx="1729206" cy="242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Дипломы\Кассина Анастасия Михайло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87" y="1124744"/>
            <a:ext cx="1585707" cy="221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Дипломы\Крапивкина Юлия Владимиров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918">
            <a:off x="3130648" y="1266131"/>
            <a:ext cx="1584176" cy="2217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:\Дипломы\Миллер Татьяна Викторов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044">
            <a:off x="204340" y="3362269"/>
            <a:ext cx="1555753" cy="2178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Дипломы\Баянова Ольга Алексеев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312">
            <a:off x="2915816" y="3501008"/>
            <a:ext cx="1729207" cy="2420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2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в-лазер\Desktop\deti leto\спортзал\DSC013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8" t="16842" r="3097"/>
          <a:stretch/>
        </p:blipFill>
        <p:spPr bwMode="auto">
          <a:xfrm>
            <a:off x="2165266" y="3752615"/>
            <a:ext cx="4226601" cy="282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Образовательная </a:t>
            </a:r>
            <a:r>
              <a:rPr lang="ru-RU" sz="2800" b="1" dirty="0">
                <a:solidFill>
                  <a:srgbClr val="000099"/>
                </a:solidFill>
              </a:rPr>
              <a:t>область «Физическое </a:t>
            </a:r>
            <a:r>
              <a:rPr lang="ru-RU" sz="2800" b="1" dirty="0" smtClean="0">
                <a:solidFill>
                  <a:srgbClr val="000099"/>
                </a:solidFill>
              </a:rPr>
              <a:t>развитие»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5" name="Picture 2" descr="C:\Users\в-лазер\Desktop\deti leto\спортзал\DSC01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9" y="1031400"/>
            <a:ext cx="3616115" cy="2712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-лазер\Desktop\deti leto\спортзал\DSC013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842"/>
          <a:stretch/>
        </p:blipFill>
        <p:spPr bwMode="auto">
          <a:xfrm>
            <a:off x="5652120" y="1031400"/>
            <a:ext cx="3221378" cy="3091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93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-2B9D~1\AppData\Local\Temp\Rar$DI00.963\Слива Ирина Григорье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5114">
            <a:off x="759504" y="645944"/>
            <a:ext cx="1106221" cy="155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-2B9D~1\AppData\Local\Temp\Rar$DI06.712\Иванова Марина Анатолье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869">
            <a:off x="4022952" y="2260405"/>
            <a:ext cx="1125112" cy="157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-2B9D~1\AppData\Local\Temp\Rar$DI08.585\Крапивкина Юлия Владимиро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303">
            <a:off x="7541418" y="5250415"/>
            <a:ext cx="1022952" cy="1435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-2B9D~1\AppData\Local\Temp\Rar$DI09.106\Заравчатская Ирина Александров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656">
            <a:off x="7533771" y="1936607"/>
            <a:ext cx="1064734" cy="149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Users\-2B9D~1\AppData\Local\Temp\Rar$DI10.647\Кассина Анастасия Михайлов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777">
            <a:off x="506908" y="4358265"/>
            <a:ext cx="1226958" cy="1721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-2B9D~1\AppData\Local\Temp\Rar$DI02.381\Крапивкина Ю.В.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7" t="10518" r="3685" b="4318"/>
          <a:stretch/>
        </p:blipFill>
        <p:spPr bwMode="auto">
          <a:xfrm>
            <a:off x="4860032" y="5150676"/>
            <a:ext cx="2720384" cy="1539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-2B9D~1\AppData\Local\Temp\Rar$DI13.0900\Кассина А.М.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89834"/>
            <a:ext cx="2472343" cy="1854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-2B9D~1\AppData\Local\Temp\Rar$DI14.0642\Иванова М.А. 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07" y="3725441"/>
            <a:ext cx="1991544" cy="1493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-2B9D~1\AppData\Local\Temp\Rar$DI15.0420\Иванова М.А.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818"/>
          <a:stretch/>
        </p:blipFill>
        <p:spPr bwMode="auto">
          <a:xfrm>
            <a:off x="2267744" y="2673367"/>
            <a:ext cx="1567687" cy="2234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-2B9D~1\AppData\Local\Temp\Rar$DI17.8352\Заравчатская И.А.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2" y="1422069"/>
            <a:ext cx="1727529" cy="2303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-2B9D~1\AppData\Local\Temp\Rar$DI17.5449\Заравчатская И.А. 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56" y="3362914"/>
            <a:ext cx="2209458" cy="1657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-2B9D~1\AppData\Local\Temp\Rar$DI18.3741\Слива И.Г.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45" t="12427" r="3636" b="10441"/>
          <a:stretch/>
        </p:blipFill>
        <p:spPr bwMode="auto">
          <a:xfrm>
            <a:off x="241471" y="1862888"/>
            <a:ext cx="1757833" cy="207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-2B9D~1\AppData\Local\Temp\Rar$DI19.8909\Слива И.Г. 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37" y="1154361"/>
            <a:ext cx="2117734" cy="1588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0007" y="692696"/>
            <a:ext cx="435311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Физкультурные уголки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1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Комплексно-тематическое планирование по образовательной области «Физическое развитие»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14" name="Picture 4" descr="C:\Users\в-лазер\Desktop\deti leto\ду70\DSC03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72" t="6048" r="20151" b="5226"/>
          <a:stretch/>
        </p:blipFill>
        <p:spPr bwMode="auto">
          <a:xfrm rot="20958860">
            <a:off x="417497" y="1626486"/>
            <a:ext cx="1927016" cy="2747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в-лазер\Desktop\deti leto\ду70\DSC039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984" t="5591" r="11978"/>
          <a:stretch/>
        </p:blipFill>
        <p:spPr bwMode="auto">
          <a:xfrm rot="668337">
            <a:off x="6690211" y="1572661"/>
            <a:ext cx="1864254" cy="2691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в-лазер\Desktop\deti leto\ду70\DSC039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86" y="4375113"/>
            <a:ext cx="3038968" cy="227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в-лазер\Desktop\deti leto\ду70\DSC040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37" t="2196" r="18099" b="3806"/>
          <a:stretch/>
        </p:blipFill>
        <p:spPr bwMode="auto">
          <a:xfrm rot="531280">
            <a:off x="4339019" y="1224392"/>
            <a:ext cx="2191872" cy="2756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:\Дипломы\Денисова Ирина Александровн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844">
            <a:off x="2791096" y="1252462"/>
            <a:ext cx="1928610" cy="2700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в-лазер\Desktop\deti leto\ду70\DSC0400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81" t="-79" r="20862" b="-1"/>
          <a:stretch/>
        </p:blipFill>
        <p:spPr bwMode="auto">
          <a:xfrm>
            <a:off x="2460534" y="4132859"/>
            <a:ext cx="1676161" cy="2344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28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495112" cy="266429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9" y="918012"/>
            <a:ext cx="3150096" cy="23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76" y="2946369"/>
            <a:ext cx="2996952" cy="224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40256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22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-лазер\Desktop\deti leto\ду70\DSC039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63" r="8424"/>
          <a:stretch/>
        </p:blipFill>
        <p:spPr bwMode="auto">
          <a:xfrm>
            <a:off x="7092281" y="1291239"/>
            <a:ext cx="1487685" cy="2065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064" y="206203"/>
            <a:ext cx="2335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Школа мяча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5122" name="Picture 2" descr="C:\Users\в-лазер\Desktop\deti leto\IMG_0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53" y="1149275"/>
            <a:ext cx="3707904" cy="2769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в-лазер\Desktop\Пионербол\DSC036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42" t="8915" r="3937"/>
          <a:stretch/>
        </p:blipFill>
        <p:spPr bwMode="auto">
          <a:xfrm>
            <a:off x="140906" y="3739510"/>
            <a:ext cx="3389579" cy="27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59" y="3918759"/>
            <a:ext cx="34194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C:\Users\в-лазер\Desktop\deti leto\ду70\DSC040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26" t="1910" r="15532"/>
          <a:stretch/>
        </p:blipFill>
        <p:spPr bwMode="auto">
          <a:xfrm>
            <a:off x="395536" y="1111411"/>
            <a:ext cx="1981253" cy="2456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в-лазер\Desktop\deti leto\ду70\DSC0400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8" r="28711"/>
          <a:stretch/>
        </p:blipFill>
        <p:spPr bwMode="auto">
          <a:xfrm>
            <a:off x="3851920" y="4536631"/>
            <a:ext cx="1402863" cy="1949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-лазер\Desktop\deti leto\ду70\DSC039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88" t="3331" r="14111"/>
          <a:stretch/>
        </p:blipFill>
        <p:spPr bwMode="auto">
          <a:xfrm>
            <a:off x="3608841" y="1628800"/>
            <a:ext cx="227637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-лазер\Desktop\deti leto\ду70\DSC0399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47" t="1911" r="18099"/>
          <a:stretch/>
        </p:blipFill>
        <p:spPr bwMode="auto">
          <a:xfrm>
            <a:off x="481947" y="1010345"/>
            <a:ext cx="2310063" cy="307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-лазер\Desktop\deti leto\ду70\DSC0399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58" t="1910" r="18100"/>
          <a:stretch/>
        </p:blipFill>
        <p:spPr bwMode="auto">
          <a:xfrm>
            <a:off x="6588223" y="1027857"/>
            <a:ext cx="2382167" cy="320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-лазер\Desktop\deti leto\ду70\DSC040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22" b="4753"/>
          <a:stretch/>
        </p:blipFill>
        <p:spPr bwMode="auto">
          <a:xfrm rot="1204392">
            <a:off x="5663477" y="4633585"/>
            <a:ext cx="2737821" cy="180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в-лазер\Desktop\deti leto\ду70\DSC0400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5" t="5700" b="8070"/>
          <a:stretch/>
        </p:blipFill>
        <p:spPr bwMode="auto">
          <a:xfrm rot="20927655">
            <a:off x="638489" y="4155906"/>
            <a:ext cx="2869838" cy="192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87070"/>
            <a:ext cx="6978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Физкультурно-спортивные праздники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Света\ГРУППА\фото ДЛЯ СОБРАНИЯ\наша дружная семья\IMG_2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6125"/>
            <a:ext cx="2295712" cy="172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Света\ГРУППА\фото ДЛЯ СОБРАНИЯ\наша дружная семья\IMG_2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98865"/>
            <a:ext cx="2088232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-лазер\Pictures\ДЕТСАД\ДЕТИ 2012\23 февраля\IMG_5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47" y="4443719"/>
            <a:ext cx="2843808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-лазер\Pictures\ДЕТСАД\ДЕТИ 2012\23 февраля\IMG_5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47" y="832144"/>
            <a:ext cx="2919661" cy="218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-лазер\Pictures\ДЕТСАД\ДЕТИ 2012\23 февраля\IMG_53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74" r="7084" b="6462"/>
          <a:stretch/>
        </p:blipFill>
        <p:spPr bwMode="auto">
          <a:xfrm>
            <a:off x="3469264" y="4703784"/>
            <a:ext cx="2022339" cy="189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в-лазер\Desktop\deti leto\ду70\DSC040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15" r="15531"/>
          <a:stretch/>
        </p:blipFill>
        <p:spPr bwMode="auto">
          <a:xfrm>
            <a:off x="3192540" y="370294"/>
            <a:ext cx="1775269" cy="221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фото  сада\фотки сад\DSC0109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3784"/>
            <a:ext cx="2843808" cy="1889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-лазер\Pictures\ДЕТСАД\ДЕТИ 2012\23 февраля\IMG_528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91" r="14074" b="14166"/>
          <a:stretch/>
        </p:blipFill>
        <p:spPr bwMode="auto">
          <a:xfrm>
            <a:off x="4146419" y="2587414"/>
            <a:ext cx="1756421" cy="210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28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714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Целевые </a:t>
            </a:r>
            <a:r>
              <a:rPr lang="ru-RU" b="1" dirty="0">
                <a:solidFill>
                  <a:srgbClr val="000099"/>
                </a:solidFill>
              </a:rPr>
              <a:t>ориентиры </a:t>
            </a:r>
            <a:r>
              <a:rPr lang="ru-RU" b="1" dirty="0" smtClean="0">
                <a:solidFill>
                  <a:srgbClr val="000099"/>
                </a:solidFill>
              </a:rPr>
              <a:t>ОПП ДО  </a:t>
            </a:r>
            <a:r>
              <a:rPr lang="ru-RU" b="1" dirty="0">
                <a:solidFill>
                  <a:srgbClr val="000099"/>
                </a:solidFill>
              </a:rPr>
              <a:t>выступают основаниями для преемственности дошкольного и начального образования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146" name="Picture 2" descr="C:\Users\в-лазер\Desktop\deti leto\DSC03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2838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-лазер\Desktop\deti leto\DSC03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7" y="4082502"/>
            <a:ext cx="4122784" cy="2502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-лазер\Desktop\deti leto\DSC034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5" t="18788" r="4156" b="5754"/>
          <a:stretch/>
        </p:blipFill>
        <p:spPr bwMode="auto">
          <a:xfrm>
            <a:off x="344714" y="1148574"/>
            <a:ext cx="4161282" cy="2621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016">
            <a:off x="4753936" y="3447387"/>
            <a:ext cx="4241853" cy="377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07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986" y="1095538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99"/>
                </a:solidFill>
              </a:rPr>
              <a:t>Комплексно – тематический план (региональный компонент)</a:t>
            </a:r>
            <a:endParaRPr lang="ru-RU" dirty="0">
              <a:solidFill>
                <a:srgbClr val="000099"/>
              </a:solidFill>
            </a:endParaRPr>
          </a:p>
          <a:p>
            <a:pPr algn="just"/>
            <a:r>
              <a:rPr lang="ru-RU" dirty="0">
                <a:solidFill>
                  <a:srgbClr val="000099"/>
                </a:solidFill>
              </a:rPr>
              <a:t>Для реализации данных задач в комплексно-тематическом плане образовательной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деятельности ДОУ предусмотрено 5 «тематических недель»:</a:t>
            </a:r>
          </a:p>
          <a:p>
            <a:pPr lvl="0" algn="just"/>
            <a:r>
              <a:rPr lang="ru-RU" b="1" u="sng" dirty="0">
                <a:solidFill>
                  <a:srgbClr val="000099"/>
                </a:solidFill>
              </a:rPr>
              <a:t>«</a:t>
            </a:r>
            <a:r>
              <a:rPr lang="ru-RU" b="1" i="1" u="sng" dirty="0">
                <a:solidFill>
                  <a:srgbClr val="000099"/>
                </a:solidFill>
              </a:rPr>
              <a:t>Животный мир Прибайкалья</a:t>
            </a:r>
            <a:r>
              <a:rPr lang="ru-RU" b="1" u="sng" dirty="0">
                <a:solidFill>
                  <a:srgbClr val="000099"/>
                </a:solidFill>
              </a:rPr>
              <a:t>» </a:t>
            </a:r>
            <a:r>
              <a:rPr lang="ru-RU" dirty="0">
                <a:solidFill>
                  <a:srgbClr val="000099"/>
                </a:solidFill>
              </a:rPr>
              <a:t>-  дать представления о типичных представителях животного мира Прибайкалья; формировать представления о зависимости роста и развития животных от среды обитания; воспитывать любовь и заботливое отношение к животным</a:t>
            </a:r>
          </a:p>
          <a:p>
            <a:pPr lvl="0" algn="just"/>
            <a:r>
              <a:rPr lang="ru-RU" b="1" u="sng" dirty="0">
                <a:solidFill>
                  <a:srgbClr val="000099"/>
                </a:solidFill>
              </a:rPr>
              <a:t>«</a:t>
            </a:r>
            <a:r>
              <a:rPr lang="ru-RU" b="1" i="1" u="sng" dirty="0">
                <a:solidFill>
                  <a:srgbClr val="000099"/>
                </a:solidFill>
              </a:rPr>
              <a:t>Растительный мир Прибайкалья</a:t>
            </a:r>
            <a:r>
              <a:rPr lang="ru-RU" b="1" u="sng" dirty="0">
                <a:solidFill>
                  <a:srgbClr val="000099"/>
                </a:solidFill>
              </a:rPr>
              <a:t>» </a:t>
            </a:r>
            <a:r>
              <a:rPr lang="ru-RU" dirty="0">
                <a:solidFill>
                  <a:srgbClr val="000099"/>
                </a:solidFill>
              </a:rPr>
              <a:t>- дать представление об основных группах растений смешанного  леса, о  росте и развитии растений сибирского леса и его </a:t>
            </a:r>
            <a:r>
              <a:rPr lang="ru-RU" dirty="0" err="1">
                <a:solidFill>
                  <a:srgbClr val="000099"/>
                </a:solidFill>
              </a:rPr>
              <a:t>ярусности</a:t>
            </a:r>
            <a:r>
              <a:rPr lang="ru-RU" dirty="0">
                <a:solidFill>
                  <a:srgbClr val="000099"/>
                </a:solidFill>
              </a:rPr>
              <a:t>.</a:t>
            </a:r>
          </a:p>
          <a:p>
            <a:pPr lvl="0" algn="just"/>
            <a:r>
              <a:rPr lang="ru-RU" b="1" i="1" u="sng" dirty="0">
                <a:solidFill>
                  <a:srgbClr val="000099"/>
                </a:solidFill>
              </a:rPr>
              <a:t>«Мы любим свой город</a:t>
            </a:r>
            <a:r>
              <a:rPr lang="ru-RU" b="1" i="1" u="sng" dirty="0" smtClean="0">
                <a:solidFill>
                  <a:srgbClr val="000099"/>
                </a:solidFill>
              </a:rPr>
              <a:t>»</a:t>
            </a:r>
            <a:r>
              <a:rPr lang="ru-RU" b="1" i="1" dirty="0" smtClean="0">
                <a:solidFill>
                  <a:srgbClr val="000099"/>
                </a:solidFill>
              </a:rPr>
              <a:t> </a:t>
            </a:r>
            <a:r>
              <a:rPr lang="ru-RU" i="1" dirty="0" smtClean="0">
                <a:solidFill>
                  <a:srgbClr val="000099"/>
                </a:solidFill>
              </a:rPr>
              <a:t>- </a:t>
            </a:r>
            <a:r>
              <a:rPr lang="ru-RU" dirty="0">
                <a:solidFill>
                  <a:srgbClr val="000099"/>
                </a:solidFill>
              </a:rPr>
              <a:t>расширять представления о родном городе – его истории, достопримечательностях, природе, жителях, традициях и пр.</a:t>
            </a:r>
            <a:r>
              <a:rPr lang="ru-RU" i="1" dirty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  <a:p>
            <a:pPr lvl="0" algn="just"/>
            <a:r>
              <a:rPr lang="ru-RU" b="1" i="1" u="sng" dirty="0">
                <a:solidFill>
                  <a:srgbClr val="000099"/>
                </a:solidFill>
              </a:rPr>
              <a:t>«Сибирь - мой край родной</a:t>
            </a:r>
            <a:r>
              <a:rPr lang="ru-RU" b="1" i="1" u="sng" dirty="0" smtClean="0">
                <a:solidFill>
                  <a:srgbClr val="000099"/>
                </a:solidFill>
              </a:rPr>
              <a:t>» </a:t>
            </a:r>
            <a:r>
              <a:rPr lang="ru-RU" i="1" dirty="0" smtClean="0">
                <a:solidFill>
                  <a:srgbClr val="000099"/>
                </a:solidFill>
              </a:rPr>
              <a:t>- </a:t>
            </a:r>
            <a:r>
              <a:rPr lang="ru-RU" dirty="0">
                <a:solidFill>
                  <a:srgbClr val="000099"/>
                </a:solidFill>
              </a:rPr>
              <a:t>дать первичные представления о географических и климатических особенностях сибирского региона; познакомить с коренными жителями Сибири, их традициями и обычаями. </a:t>
            </a:r>
          </a:p>
          <a:p>
            <a:pPr lvl="0" algn="just"/>
            <a:r>
              <a:rPr lang="ru-RU" b="1" i="1" u="sng" dirty="0">
                <a:solidFill>
                  <a:srgbClr val="000099"/>
                </a:solidFill>
              </a:rPr>
              <a:t>«Байкал- жемчужина Сибири»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- познакомить с озером Байкал и его обитателями; дать некоторые исторические данные о Байкале; воспитывать бережное отношение к природному наследию Сибири.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36" y="-520048"/>
            <a:ext cx="8633586" cy="15727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Часть, формируемая участниками образовательного процесса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(региональный компонент)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Программа стажировки</a:t>
            </a:r>
          </a:p>
          <a:p>
            <a:pPr algn="ctr">
              <a:buNone/>
            </a:pPr>
            <a:endParaRPr lang="ru-RU" sz="800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3000" i="1" u="sng" dirty="0" smtClean="0">
                <a:solidFill>
                  <a:srgbClr val="000099"/>
                </a:solidFill>
              </a:rPr>
              <a:t>Название программы </a:t>
            </a:r>
            <a:r>
              <a:rPr lang="ru-RU" dirty="0" smtClean="0">
                <a:solidFill>
                  <a:srgbClr val="000099"/>
                </a:solidFill>
              </a:rPr>
              <a:t>«Требование к основной 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образовательной программе дошкольного 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образования»</a:t>
            </a:r>
          </a:p>
          <a:p>
            <a:pPr>
              <a:buNone/>
            </a:pPr>
            <a:endParaRPr lang="ru-RU" sz="8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sz="3000" i="1" u="sng" dirty="0" smtClean="0">
                <a:solidFill>
                  <a:srgbClr val="000099"/>
                </a:solidFill>
              </a:rPr>
              <a:t>Цель программы</a:t>
            </a:r>
            <a:r>
              <a:rPr lang="ru-RU" sz="3000" dirty="0" smtClean="0">
                <a:solidFill>
                  <a:srgbClr val="000099"/>
                </a:solidFill>
              </a:rPr>
              <a:t>: </a:t>
            </a:r>
            <a:r>
              <a:rPr lang="ru-RU" dirty="0" smtClean="0">
                <a:solidFill>
                  <a:srgbClr val="000099"/>
                </a:solidFill>
              </a:rPr>
              <a:t>формирование у участников стажерской площадки навыков проектирования  в соответствии с требованиями к структуре основной образовательной программы дошкольного образования в соответствии с ФГОС ДО в процессе совместной деятельности стажёра и участников программы стажировки. </a:t>
            </a:r>
          </a:p>
          <a:p>
            <a:pPr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2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в-лазер\Desktop\deti leto\ду70\DSC03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96" y="483728"/>
            <a:ext cx="2804812" cy="2103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в-лазер\Desktop\deti leto\ду70\DSC039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6" t="5592" r="3805" b="-1"/>
          <a:stretch/>
        </p:blipFill>
        <p:spPr bwMode="auto">
          <a:xfrm>
            <a:off x="74198" y="548680"/>
            <a:ext cx="2658555" cy="2069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в-лазер\Desktop\deti leto\ду70\DSC039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2"/>
          <a:stretch/>
        </p:blipFill>
        <p:spPr bwMode="auto">
          <a:xfrm>
            <a:off x="6237222" y="621093"/>
            <a:ext cx="2799274" cy="2149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в-лазер\Desktop\deti leto\ду70\DSC039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54" y="4622206"/>
            <a:ext cx="2818859" cy="2114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в-лазер\Desktop\deti leto\ду70\DSC0399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88" t="13137" r="6318" b="16577"/>
          <a:stretch/>
        </p:blipFill>
        <p:spPr bwMode="auto">
          <a:xfrm rot="21136697">
            <a:off x="265145" y="4788638"/>
            <a:ext cx="2591182" cy="1686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в-лазер\Desktop\deti leto\ду70\DSC0399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37" t="5592" r="3095" b="4019"/>
          <a:stretch/>
        </p:blipFill>
        <p:spPr bwMode="auto">
          <a:xfrm rot="492932">
            <a:off x="6372200" y="4934527"/>
            <a:ext cx="2324439" cy="1874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в-лазер\Desktop\deti leto\ду70\DSC0399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37" t="685" r="15926"/>
          <a:stretch/>
        </p:blipFill>
        <p:spPr bwMode="auto">
          <a:xfrm rot="21089265">
            <a:off x="309509" y="2592878"/>
            <a:ext cx="1688799" cy="2160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в-лазер\Desktop\deti leto\ду70\DSC0399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26" t="5591" r="21207" b="4020"/>
          <a:stretch/>
        </p:blipFill>
        <p:spPr bwMode="auto">
          <a:xfrm rot="494052">
            <a:off x="2196530" y="2665358"/>
            <a:ext cx="1522699" cy="2065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в-лазер\Desktop\deti leto\ду70\DSC0399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25" r="21208" b="4020"/>
          <a:stretch/>
        </p:blipFill>
        <p:spPr bwMode="auto">
          <a:xfrm>
            <a:off x="3973146" y="2348880"/>
            <a:ext cx="1534958" cy="2211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в-лазер\Desktop\deti leto\ду70\DSC0400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92" r="17806"/>
          <a:stretch/>
        </p:blipFill>
        <p:spPr bwMode="auto">
          <a:xfrm rot="691917">
            <a:off x="7062875" y="2716996"/>
            <a:ext cx="1756248" cy="235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73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005" y="455520"/>
            <a:ext cx="2831505" cy="190752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1" y="2543013"/>
            <a:ext cx="2518122" cy="188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9" y="404664"/>
            <a:ext cx="2684692" cy="200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79" y="2607506"/>
            <a:ext cx="2580997" cy="193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35" y="4496950"/>
            <a:ext cx="2923827" cy="218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Admin\Рабочий стол\света\DSC01357.JPG"/>
          <p:cNvPicPr>
            <a:picLocks noChangeAspect="1" noChangeArrowheads="1"/>
          </p:cNvPicPr>
          <p:nvPr/>
        </p:nvPicPr>
        <p:blipFill>
          <a:blip r:embed="rId7" cstate="print"/>
          <a:srcRect l="5263" t="1695" r="9211" b="3390"/>
          <a:stretch>
            <a:fillRect/>
          </a:stretch>
        </p:blipFill>
        <p:spPr bwMode="auto">
          <a:xfrm>
            <a:off x="1545472" y="4538803"/>
            <a:ext cx="2411760" cy="207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21614" y="2607506"/>
            <a:ext cx="314990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Педагогические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проекты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40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</a:rPr>
              <a:t>Детские познавательно - исследовательские проекты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0302"/>
            <a:ext cx="3613545" cy="202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2" y="1688459"/>
            <a:ext cx="3349099" cy="18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767961" y="1691649"/>
            <a:ext cx="2680173" cy="2088653"/>
            <a:chOff x="611560" y="908720"/>
            <a:chExt cx="3522900" cy="2645473"/>
          </a:xfrm>
        </p:grpSpPr>
        <p:pic>
          <p:nvPicPr>
            <p:cNvPr id="7" name="Picture 2" descr="http://lesohot.ru/upload/comments/d04f08ff9caba0fb816a4af22ff37bd3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908720"/>
              <a:ext cx="3522899" cy="264547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11562" y="908720"/>
              <a:ext cx="35228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 Птицы сибирской  тайги</a:t>
              </a:r>
              <a:endPara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27425" y="4937088"/>
            <a:ext cx="2395768" cy="1550153"/>
            <a:chOff x="-95820" y="0"/>
            <a:chExt cx="9239820" cy="6858000"/>
          </a:xfrm>
        </p:grpSpPr>
        <p:pic>
          <p:nvPicPr>
            <p:cNvPr id="10" name="Picture 4" descr="http://propowerpoint.ru/wp-content/uploads/2013/01/MirPtitsSlaidMini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95820" y="0"/>
              <a:ext cx="9239820" cy="6858000"/>
            </a:xfrm>
            <a:prstGeom prst="rect">
              <a:avLst/>
            </a:prstGeom>
            <a:noFill/>
          </p:spPr>
        </p:pic>
        <p:pic>
          <p:nvPicPr>
            <p:cNvPr id="11" name="Picture 10" descr="http://www.zooeco.com/Im3/Nucifraga%20caryocatactes3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71592" y="0"/>
              <a:ext cx="3672408" cy="3717032"/>
            </a:xfrm>
            <a:prstGeom prst="rect">
              <a:avLst/>
            </a:prstGeom>
            <a:noFill/>
          </p:spPr>
        </p:pic>
        <p:pic>
          <p:nvPicPr>
            <p:cNvPr id="12" name="Picture 4" descr="http://pticyrus.info/images/4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4391472" cy="3789040"/>
            </a:xfrm>
            <a:prstGeom prst="rect">
              <a:avLst/>
            </a:prstGeom>
            <a:noFill/>
          </p:spPr>
        </p:pic>
        <p:pic>
          <p:nvPicPr>
            <p:cNvPr id="13" name="Picture 4" descr="http://dikiymir.ru/images/stories/Stat/my_bird3/kll9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27784" y="3140968"/>
              <a:ext cx="3888432" cy="3456384"/>
            </a:xfrm>
            <a:prstGeom prst="rect">
              <a:avLst/>
            </a:prstGeom>
            <a:noFill/>
          </p:spPr>
        </p:pic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0302"/>
            <a:ext cx="2275051" cy="170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1711" y="501792"/>
            <a:ext cx="301210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Образовательный ценз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58939742"/>
              </p:ext>
            </p:extLst>
          </p:nvPr>
        </p:nvGraphicFramePr>
        <p:xfrm>
          <a:off x="323527" y="846684"/>
          <a:ext cx="434048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19722" y="3680908"/>
            <a:ext cx="286867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Категорийный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состав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27642336"/>
              </p:ext>
            </p:extLst>
          </p:nvPr>
        </p:nvGraphicFramePr>
        <p:xfrm>
          <a:off x="125760" y="4070943"/>
          <a:ext cx="4664010" cy="256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3654306"/>
            <a:ext cx="441249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Курсы повышения квалификации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3" name="Диаграмма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74131892"/>
              </p:ext>
            </p:extLst>
          </p:nvPr>
        </p:nvGraphicFramePr>
        <p:xfrm>
          <a:off x="4664010" y="921716"/>
          <a:ext cx="4508093" cy="250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30234" y="484801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Курсы  ИКТ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5" name="Диаграмма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2324726"/>
              </p:ext>
            </p:extLst>
          </p:nvPr>
        </p:nvGraphicFramePr>
        <p:xfrm>
          <a:off x="4456017" y="4149080"/>
          <a:ext cx="4540796" cy="213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558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847883"/>
            <a:ext cx="6718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Благодарим за внимание!</a:t>
            </a:r>
            <a:endParaRPr lang="ru-RU" sz="4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4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Задачи программы :</a:t>
            </a:r>
            <a:endParaRPr lang="ru-RU" dirty="0" smtClean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создать условия для активного погружения стажеров в </a:t>
            </a:r>
            <a:r>
              <a:rPr lang="ru-RU" dirty="0" err="1" smtClean="0">
                <a:solidFill>
                  <a:srgbClr val="000099"/>
                </a:solidFill>
              </a:rPr>
              <a:t>практико</a:t>
            </a:r>
            <a:r>
              <a:rPr lang="ru-RU" dirty="0" smtClean="0">
                <a:solidFill>
                  <a:srgbClr val="000099"/>
                </a:solidFill>
              </a:rPr>
              <a:t> - ориентированную деятельность по заданным модулям.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познакомить стажёров с существующей в ДОУ моделью основной образовательной программы дошкольного образования в соответствии с ФГОС ДО;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разработать алгоритм для самостоятельного осуществления деятельности стажёров в рамках проектирования ООП ДО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сформировать умение у стажёров по проектированию ООП ДО в соответствии с ФГОС ДО;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с</a:t>
            </a:r>
            <a:r>
              <a:rPr lang="ru-RU" dirty="0" smtClean="0">
                <a:solidFill>
                  <a:srgbClr val="000099"/>
                </a:solidFill>
              </a:rPr>
              <a:t>формировать совместно со стажерами практический материал для дальнейшей работы. </a:t>
            </a:r>
          </a:p>
          <a:p>
            <a:pPr algn="just"/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9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507288" cy="521744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99"/>
                </a:solidFill>
                <a:ea typeface="Calibri"/>
                <a:cs typeface="Times New Roman"/>
              </a:rPr>
              <a:t>Тема №1 : Введение в проектирование ООП ДО.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solidFill>
                <a:srgbClr val="000099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99"/>
                </a:solidFill>
                <a:ea typeface="Calibri"/>
                <a:cs typeface="Times New Roman"/>
              </a:rPr>
              <a:t>Тема №2: Структура и объем образовательной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99"/>
                </a:solidFill>
                <a:ea typeface="Calibri"/>
                <a:cs typeface="Times New Roman"/>
              </a:rPr>
              <a:t>                     Программы дошкольного образования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solidFill>
                <a:srgbClr val="000099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99"/>
                </a:solidFill>
                <a:ea typeface="Calibri"/>
                <a:cs typeface="Times New Roman"/>
              </a:rPr>
              <a:t>Тема №3 : Условия реализации образовательной 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99"/>
                </a:solidFill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ea typeface="Calibri"/>
                <a:cs typeface="Times New Roman"/>
              </a:rPr>
              <a:t>                     программы дошкольного образования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solidFill>
                <a:srgbClr val="000099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99"/>
                </a:solidFill>
                <a:ea typeface="Calibri"/>
                <a:cs typeface="Times New Roman"/>
              </a:rPr>
              <a:t>Тема №4: Результаты дошкольного образования в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99"/>
                </a:solidFill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ea typeface="Calibri"/>
                <a:cs typeface="Times New Roman"/>
              </a:rPr>
              <a:t>                    контексте стандартизации</a:t>
            </a:r>
            <a:endParaRPr lang="ru-RU" sz="28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55598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290" b="1" dirty="0" smtClean="0">
                <a:solidFill>
                  <a:srgbClr val="000099"/>
                </a:solidFill>
              </a:rPr>
              <a:t>Нормативно – правовые и методические основания для разработки образовательной программы в соответствии ФГОС ДО</a:t>
            </a:r>
          </a:p>
          <a:p>
            <a:pPr algn="just">
              <a:buNone/>
            </a:pPr>
            <a:endParaRPr lang="ru-RU" sz="2290" dirty="0" smtClean="0">
              <a:solidFill>
                <a:srgbClr val="000099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90" dirty="0" smtClean="0">
                <a:solidFill>
                  <a:srgbClr val="000099"/>
                </a:solidFill>
              </a:rPr>
              <a:t>Закон РФ « Об образовании в Российской Федерации»( принят ГД 21 декабря 2012г. № 273 – ФЗ ред.от 23.07.2013 №23 ФЗ)</a:t>
            </a:r>
          </a:p>
          <a:p>
            <a:pPr marL="457200" indent="-457200" algn="just">
              <a:buFont typeface="+mj-lt"/>
              <a:buAutoNum type="arabicPeriod"/>
            </a:pPr>
            <a:endParaRPr lang="ru-RU" sz="900" dirty="0" smtClean="0">
              <a:solidFill>
                <a:srgbClr val="000099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290" dirty="0" smtClean="0">
                <a:solidFill>
                  <a:srgbClr val="000099"/>
                </a:solidFill>
              </a:rPr>
              <a:t>«Федеральный государственный образовательный стандарт дошкольного образования» приказ Министерства образования и науки Российской Федерации от 17.10.2013г. №1155</a:t>
            </a:r>
          </a:p>
          <a:p>
            <a:pPr marL="514350" indent="-514350" algn="just">
              <a:buFont typeface="+mj-lt"/>
              <a:buAutoNum type="arabicPeriod"/>
            </a:pPr>
            <a:endParaRPr lang="ru-RU" sz="900" dirty="0" smtClean="0">
              <a:solidFill>
                <a:srgbClr val="000099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290" dirty="0" smtClean="0">
                <a:solidFill>
                  <a:srgbClr val="000099"/>
                </a:solidFill>
              </a:rPr>
              <a:t>Санитарно эпидемиологические правила и нормативы СанПиН 2.4.1.3049-13 «Санитарно- эпидемиологические требования к устройству, содержанию и организации режима работы дошкольных образовательных учреждений», утвержденными постановлением Главного государственного врача РФ ОТ 15.05.2013 №26</a:t>
            </a:r>
          </a:p>
          <a:p>
            <a:pPr marL="514350" indent="-514350" algn="just">
              <a:buAutoNum type="arabicPeriod"/>
            </a:pPr>
            <a:endParaRPr lang="ru-RU" sz="900" dirty="0" smtClean="0">
              <a:solidFill>
                <a:srgbClr val="000099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290" dirty="0" smtClean="0">
                <a:solidFill>
                  <a:srgbClr val="000099"/>
                </a:solidFill>
              </a:rPr>
              <a:t>Комментарии ФГОС ДО от 28.02.2014г. №08-249</a:t>
            </a:r>
            <a:endParaRPr lang="ru-RU" sz="229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4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077203813"/>
              </p:ext>
            </p:extLst>
          </p:nvPr>
        </p:nvGraphicFramePr>
        <p:xfrm>
          <a:off x="539552" y="764704"/>
          <a:ext cx="824440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633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61321" y="836712"/>
            <a:ext cx="7920880" cy="5328592"/>
            <a:chOff x="0" y="0"/>
            <a:chExt cx="4752616" cy="449238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3226278"/>
              <a:ext cx="4752616" cy="1266111"/>
              <a:chOff x="0" y="-1"/>
              <a:chExt cx="4752616" cy="1266111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0" y="0"/>
                <a:ext cx="1457325" cy="12661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b="1" dirty="0">
                    <a:effectLst/>
                    <a:ea typeface="Calibri"/>
                    <a:cs typeface="Times New Roman"/>
                  </a:rPr>
                  <a:t> </a:t>
                </a:r>
                <a:endParaRPr lang="ru-RU" sz="14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b="1" dirty="0">
                    <a:effectLst/>
                    <a:ea typeface="Calibri"/>
                    <a:cs typeface="Times New Roman"/>
                  </a:rPr>
                  <a:t>Принципы и подходы к формированию Программы</a:t>
                </a:r>
                <a:endParaRPr lang="ru-RU" sz="14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656272" y="-1"/>
                <a:ext cx="1457325" cy="12661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>
                    <a:effectLst/>
                    <a:ea typeface="Calibri"/>
                    <a:cs typeface="Times New Roman"/>
                  </a:rPr>
                  <a:t> </a:t>
                </a:r>
                <a:endParaRPr lang="ru-RU" sz="14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>
                    <a:effectLst/>
                    <a:ea typeface="Calibri"/>
                    <a:cs typeface="Times New Roman"/>
                  </a:rPr>
                  <a:t>Характеристики особенностей развития детей раннего и</a:t>
                </a:r>
                <a:r>
                  <a:rPr lang="ru-RU" sz="1400" dirty="0">
                    <a:effectLst/>
                    <a:ea typeface="Calibri"/>
                    <a:cs typeface="Times New Roman"/>
                  </a:rPr>
                  <a:t> </a:t>
                </a:r>
                <a:r>
                  <a:rPr lang="ru-RU" sz="1400" b="1" dirty="0">
                    <a:effectLst/>
                    <a:ea typeface="Calibri"/>
                    <a:cs typeface="Times New Roman"/>
                  </a:rPr>
                  <a:t>дошкольного возраста</a:t>
                </a:r>
                <a:endParaRPr lang="ru-RU" sz="14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338423" y="1"/>
                <a:ext cx="1414193" cy="12661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400" b="1" dirty="0" smtClean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 smtClean="0">
                    <a:effectLst/>
                    <a:ea typeface="Calibri"/>
                    <a:cs typeface="Times New Roman"/>
                  </a:rPr>
                  <a:t>Цели </a:t>
                </a:r>
                <a:r>
                  <a:rPr lang="ru-RU" sz="1400" b="1" dirty="0">
                    <a:effectLst/>
                    <a:ea typeface="Calibri"/>
                    <a:cs typeface="Times New Roman"/>
                  </a:rPr>
                  <a:t>и задачи реализации основной образовательной программы дошкольного</a:t>
                </a:r>
                <a:r>
                  <a:rPr lang="ru-RU" sz="1400" dirty="0">
                    <a:effectLst/>
                    <a:ea typeface="Calibri"/>
                    <a:cs typeface="Times New Roman"/>
                  </a:rPr>
                  <a:t> </a:t>
                </a:r>
                <a:r>
                  <a:rPr lang="ru-RU" sz="1400" b="1" dirty="0">
                    <a:effectLst/>
                    <a:ea typeface="Calibri"/>
                    <a:cs typeface="Times New Roman"/>
                  </a:rPr>
                  <a:t>образования</a:t>
                </a:r>
                <a:endParaRPr lang="ru-RU" sz="14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81487" y="2553419"/>
              <a:ext cx="3347049" cy="672860"/>
              <a:chOff x="0" y="0"/>
              <a:chExt cx="3347049" cy="672860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0" y="310551"/>
                <a:ext cx="3346122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699404" y="0"/>
                <a:ext cx="0" cy="67286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310551"/>
                <a:ext cx="0" cy="36191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347049" y="310551"/>
                <a:ext cx="0" cy="362309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/>
            <p:cNvGrpSpPr/>
            <p:nvPr/>
          </p:nvGrpSpPr>
          <p:grpSpPr>
            <a:xfrm>
              <a:off x="1656272" y="0"/>
              <a:ext cx="3096344" cy="2553419"/>
              <a:chOff x="0" y="0"/>
              <a:chExt cx="3096344" cy="2553419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728662" y="0"/>
                <a:ext cx="1548171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200" b="1" dirty="0">
                    <a:effectLst/>
                    <a:ea typeface="Calibri"/>
                    <a:cs typeface="Times New Roman"/>
                  </a:rPr>
                  <a:t>Целевой </a:t>
                </a:r>
                <a:r>
                  <a:rPr lang="ru-RU" sz="2200" b="1" dirty="0" smtClean="0">
                    <a:effectLst/>
                    <a:ea typeface="Calibri"/>
                    <a:cs typeface="Times New Roman"/>
                  </a:rPr>
                  <a:t> раздел</a:t>
                </a:r>
                <a:endParaRPr lang="ru-RU" sz="22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0" y="1639019"/>
                <a:ext cx="3096344" cy="914400"/>
                <a:chOff x="0" y="0"/>
                <a:chExt cx="3096344" cy="914400"/>
              </a:xfrm>
            </p:grpSpPr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0" y="0"/>
                  <a:ext cx="1457325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600" b="1" dirty="0">
                      <a:effectLst/>
                      <a:ea typeface="Calibri"/>
                      <a:cs typeface="Times New Roman"/>
                    </a:rPr>
                    <a:t>Пояснительная записка</a:t>
                  </a:r>
                  <a:endParaRPr lang="ru-RU" sz="1600" dirty="0">
                    <a:effectLst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600" dirty="0">
                      <a:effectLst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1639019" y="0"/>
                  <a:ext cx="1457325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600" b="1" dirty="0">
                      <a:effectLst/>
                      <a:ea typeface="Calibri"/>
                      <a:cs typeface="Times New Roman"/>
                    </a:rPr>
                    <a:t>Планируемые результаты освоения Программы</a:t>
                  </a:r>
                  <a:endParaRPr lang="ru-RU" sz="1600" dirty="0">
                    <a:effectLst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600" dirty="0">
                      <a:effectLst/>
                      <a:ea typeface="Calibri"/>
                      <a:cs typeface="Times New Roman"/>
                    </a:rPr>
                    <a:t> </a:t>
                  </a:r>
                </a:p>
              </p:txBody>
            </p:sp>
          </p:grp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1486" y="1259457"/>
                <a:ext cx="1689029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544128" y="914400"/>
                <a:ext cx="0" cy="345057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681486" y="1259457"/>
                <a:ext cx="0" cy="379562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372264" y="1259457"/>
                <a:ext cx="2313" cy="379562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25421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512" y="1340769"/>
            <a:ext cx="8856984" cy="3672413"/>
            <a:chOff x="0" y="149967"/>
            <a:chExt cx="7683083" cy="217412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1603169"/>
              <a:ext cx="7683083" cy="720919"/>
              <a:chOff x="0" y="0"/>
              <a:chExt cx="7683083" cy="72091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0" y="0"/>
                <a:ext cx="1457325" cy="72091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200" b="1" dirty="0" smtClean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 smtClean="0">
                    <a:effectLst/>
                    <a:ea typeface="Calibri"/>
                    <a:cs typeface="Times New Roman"/>
                  </a:rPr>
                  <a:t>«</a:t>
                </a:r>
                <a:r>
                  <a:rPr lang="ru-RU" sz="1400" b="1" dirty="0">
                    <a:effectLst/>
                    <a:ea typeface="Calibri"/>
                    <a:cs typeface="Times New Roman"/>
                  </a:rPr>
                  <a:t>Социально-коммуникативное развитие»</a:t>
                </a:r>
                <a:endParaRPr lang="ru-RU" sz="14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6163294" y="2"/>
                <a:ext cx="1519789" cy="7209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200" b="1" dirty="0" smtClean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 smtClean="0">
                    <a:effectLst/>
                    <a:ea typeface="Calibri"/>
                    <a:cs typeface="Times New Roman"/>
                  </a:rPr>
                  <a:t>«</a:t>
                </a:r>
                <a:r>
                  <a:rPr lang="ru-RU" sz="1400" b="1" dirty="0">
                    <a:effectLst/>
                    <a:ea typeface="Calibri"/>
                    <a:cs typeface="Times New Roman"/>
                  </a:rPr>
                  <a:t>Художественно-эстетическое развитие»</a:t>
                </a:r>
                <a:endParaRPr lang="ru-RU" sz="14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4619502" y="1"/>
                <a:ext cx="1457325" cy="7209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200" b="1" dirty="0" smtClean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 smtClean="0">
                    <a:effectLst/>
                    <a:ea typeface="Calibri"/>
                    <a:cs typeface="Times New Roman"/>
                  </a:rPr>
                  <a:t>«</a:t>
                </a:r>
                <a:r>
                  <a:rPr lang="ru-RU" sz="1400" b="1" dirty="0">
                    <a:effectLst/>
                    <a:ea typeface="Calibri"/>
                    <a:cs typeface="Times New Roman"/>
                  </a:rPr>
                  <a:t>Физическое развитие»</a:t>
                </a:r>
                <a:endParaRPr lang="ru-RU" sz="14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087585" y="1"/>
                <a:ext cx="1457325" cy="7209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200" b="1" dirty="0" smtClean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 smtClean="0">
                    <a:effectLst/>
                    <a:ea typeface="Calibri"/>
                    <a:cs typeface="Times New Roman"/>
                  </a:rPr>
                  <a:t>«</a:t>
                </a:r>
                <a:r>
                  <a:rPr lang="ru-RU" sz="1400" b="1" dirty="0">
                    <a:effectLst/>
                    <a:ea typeface="Calibri"/>
                    <a:cs typeface="Times New Roman"/>
                  </a:rPr>
                  <a:t>Речевое развитие»</a:t>
                </a:r>
                <a:endParaRPr lang="ru-RU" sz="14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543793" y="1"/>
                <a:ext cx="1457325" cy="72091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>
                    <a:effectLst/>
                    <a:ea typeface="Calibri"/>
                    <a:cs typeface="Times New Roman"/>
                  </a:rPr>
                  <a:t>«Познавательное развитие»</a:t>
                </a:r>
                <a:endParaRPr lang="ru-RU" sz="14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665019" y="149967"/>
              <a:ext cx="6210794" cy="1453202"/>
              <a:chOff x="0" y="149967"/>
              <a:chExt cx="6210794" cy="1453202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083400" y="149967"/>
                <a:ext cx="2186244" cy="7644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000" b="1" dirty="0">
                    <a:effectLst/>
                    <a:ea typeface="Calibri"/>
                    <a:cs typeface="Times New Roman"/>
                  </a:rPr>
                  <a:t>Содержательный раздел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0" y="1211283"/>
                <a:ext cx="619887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123210" y="914400"/>
                <a:ext cx="11875" cy="688769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555667" y="1211283"/>
                <a:ext cx="0" cy="39188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1875" y="1211283"/>
                <a:ext cx="0" cy="39188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4667002" y="1211283"/>
                <a:ext cx="0" cy="39188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6210794" y="1211283"/>
                <a:ext cx="0" cy="39188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28670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263" y="40141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ПРЕДМЕТНО – РАЗВИВАЮЩЯЯ СРЕДА дошкольного учреждения </a:t>
            </a:r>
            <a:r>
              <a:rPr lang="ru-RU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для реализации основной общеобразовательной Программы оснащена </a:t>
            </a:r>
            <a:r>
              <a:rPr lang="ru-RU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достаточным </a:t>
            </a:r>
            <a:r>
              <a:rPr lang="ru-RU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количеством игрового материала, пособиями, </a:t>
            </a:r>
            <a:r>
              <a:rPr lang="ru-RU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программно </a:t>
            </a:r>
            <a:r>
              <a:rPr lang="ru-RU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– методическим обеспечением</a:t>
            </a:r>
            <a:r>
              <a:rPr lang="ru-RU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отвечает требованиям </a:t>
            </a:r>
            <a:r>
              <a:rPr lang="ru-RU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СанПин</a:t>
            </a:r>
            <a:r>
              <a:rPr lang="ru-RU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srgbClr val="000099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в-лазер\Desktop\предметная\DSCN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60" y="1779786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-лазер\Desktop\предметная\DSCN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8" y="1780409"/>
            <a:ext cx="2533055" cy="337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-лазер\Desktop\предметная\DSCN0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03" y="4787634"/>
            <a:ext cx="2508968" cy="188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-лазер\Desktop\предметная\DSCN02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83" y="4509120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-лазер\Desktop\предметная\он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98" y="1622827"/>
            <a:ext cx="2057209" cy="274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784</TotalTime>
  <Words>634</Words>
  <Application>Microsoft Office PowerPoint</Application>
  <PresentationFormat>Экран (4:3)</PresentationFormat>
  <Paragraphs>124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МОДЕЛЬ КОМПЛЕКСНО – ТЕМАТИЧЕСКОГО ПЛАНИРОВАНИЯ   ДОУ </vt:lpstr>
      <vt:lpstr>Образовательная область «Физическое развитие»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Часть, формируемая участниками образовательного процесса (региональный компонент)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nachalka</dc:creator>
  <cp:lastModifiedBy>sad</cp:lastModifiedBy>
  <cp:revision>85</cp:revision>
  <dcterms:created xsi:type="dcterms:W3CDTF">2015-02-15T04:49:21Z</dcterms:created>
  <dcterms:modified xsi:type="dcterms:W3CDTF">2015-02-24T03:26:18Z</dcterms:modified>
</cp:coreProperties>
</file>